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936" r:id="rId2"/>
    <p:sldId id="917" r:id="rId3"/>
    <p:sldId id="922" r:id="rId4"/>
    <p:sldId id="919" r:id="rId5"/>
    <p:sldId id="923" r:id="rId6"/>
    <p:sldId id="924" r:id="rId7"/>
    <p:sldId id="925" r:id="rId8"/>
    <p:sldId id="931" r:id="rId9"/>
    <p:sldId id="979" r:id="rId10"/>
    <p:sldId id="926" r:id="rId11"/>
    <p:sldId id="932" r:id="rId12"/>
    <p:sldId id="933" r:id="rId13"/>
    <p:sldId id="934" r:id="rId14"/>
    <p:sldId id="973" r:id="rId15"/>
    <p:sldId id="935" r:id="rId16"/>
    <p:sldId id="1081" r:id="rId17"/>
    <p:sldId id="974" r:id="rId18"/>
    <p:sldId id="975" r:id="rId19"/>
    <p:sldId id="1099" r:id="rId20"/>
    <p:sldId id="1100" r:id="rId21"/>
    <p:sldId id="1101" r:id="rId22"/>
    <p:sldId id="1102" r:id="rId23"/>
    <p:sldId id="1106" r:id="rId24"/>
    <p:sldId id="1107" r:id="rId25"/>
    <p:sldId id="1108" r:id="rId26"/>
    <p:sldId id="1105" r:id="rId27"/>
    <p:sldId id="1109" r:id="rId28"/>
    <p:sldId id="1110" r:id="rId29"/>
    <p:sldId id="1111" r:id="rId30"/>
    <p:sldId id="1112" r:id="rId31"/>
    <p:sldId id="976" r:id="rId32"/>
    <p:sldId id="977" r:id="rId33"/>
    <p:sldId id="978" r:id="rId34"/>
    <p:sldId id="1113" r:id="rId35"/>
    <p:sldId id="938" r:id="rId36"/>
    <p:sldId id="1114" r:id="rId37"/>
    <p:sldId id="937" r:id="rId38"/>
    <p:sldId id="939" r:id="rId39"/>
    <p:sldId id="940" r:id="rId40"/>
    <p:sldId id="941" r:id="rId41"/>
    <p:sldId id="942" r:id="rId42"/>
    <p:sldId id="943" r:id="rId43"/>
    <p:sldId id="944" r:id="rId44"/>
    <p:sldId id="945" r:id="rId45"/>
    <p:sldId id="946" r:id="rId46"/>
    <p:sldId id="947" r:id="rId47"/>
    <p:sldId id="948" r:id="rId48"/>
    <p:sldId id="949" r:id="rId49"/>
    <p:sldId id="950" r:id="rId50"/>
    <p:sldId id="951" r:id="rId51"/>
    <p:sldId id="952" r:id="rId52"/>
    <p:sldId id="954" r:id="rId53"/>
    <p:sldId id="955" r:id="rId54"/>
    <p:sldId id="1115" r:id="rId55"/>
    <p:sldId id="956" r:id="rId56"/>
    <p:sldId id="957" r:id="rId57"/>
    <p:sldId id="958" r:id="rId58"/>
    <p:sldId id="959" r:id="rId59"/>
    <p:sldId id="960" r:id="rId60"/>
    <p:sldId id="961" r:id="rId61"/>
    <p:sldId id="962" r:id="rId62"/>
    <p:sldId id="963" r:id="rId63"/>
    <p:sldId id="964" r:id="rId64"/>
    <p:sldId id="965" r:id="rId65"/>
    <p:sldId id="1116" r:id="rId66"/>
    <p:sldId id="1054" r:id="rId67"/>
    <p:sldId id="1117" r:id="rId68"/>
    <p:sldId id="966" r:id="rId69"/>
    <p:sldId id="967" r:id="rId70"/>
    <p:sldId id="968" r:id="rId71"/>
    <p:sldId id="969" r:id="rId72"/>
    <p:sldId id="1082" r:id="rId73"/>
    <p:sldId id="1083" r:id="rId74"/>
    <p:sldId id="666" r:id="rId75"/>
    <p:sldId id="850" r:id="rId76"/>
    <p:sldId id="853" r:id="rId77"/>
    <p:sldId id="854" r:id="rId78"/>
    <p:sldId id="855" r:id="rId79"/>
    <p:sldId id="856" r:id="rId80"/>
    <p:sldId id="841" r:id="rId81"/>
    <p:sldId id="857" r:id="rId82"/>
    <p:sldId id="858" r:id="rId83"/>
    <p:sldId id="859" r:id="rId84"/>
    <p:sldId id="766" r:id="rId85"/>
    <p:sldId id="860" r:id="rId86"/>
    <p:sldId id="861" r:id="rId87"/>
    <p:sldId id="1087" r:id="rId88"/>
    <p:sldId id="862" r:id="rId89"/>
    <p:sldId id="863" r:id="rId90"/>
    <p:sldId id="864" r:id="rId91"/>
    <p:sldId id="867" r:id="rId92"/>
    <p:sldId id="865" r:id="rId93"/>
    <p:sldId id="868" r:id="rId94"/>
    <p:sldId id="1089" r:id="rId95"/>
    <p:sldId id="1095" r:id="rId96"/>
    <p:sldId id="1090" r:id="rId97"/>
    <p:sldId id="1091" r:id="rId98"/>
    <p:sldId id="1092" r:id="rId99"/>
    <p:sldId id="1093" r:id="rId100"/>
    <p:sldId id="1094" r:id="rId101"/>
    <p:sldId id="1088" r:id="rId102"/>
    <p:sldId id="1096" r:id="rId103"/>
    <p:sldId id="1097" r:id="rId104"/>
    <p:sldId id="1098" r:id="rId105"/>
    <p:sldId id="874" r:id="rId106"/>
    <p:sldId id="875" r:id="rId107"/>
    <p:sldId id="1084" r:id="rId108"/>
    <p:sldId id="972" r:id="rId109"/>
    <p:sldId id="980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0432FF"/>
    <a:srgbClr val="E9EBF6"/>
    <a:srgbClr val="4472C4"/>
    <a:srgbClr val="FFFFB7"/>
    <a:srgbClr val="E9EBF5"/>
    <a:srgbClr val="404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5" autoAdjust="0"/>
    <p:restoredTop sz="84395" autoAdjust="0"/>
  </p:normalViewPr>
  <p:slideViewPr>
    <p:cSldViewPr snapToGrid="0">
      <p:cViewPr varScale="1">
        <p:scale>
          <a:sx n="88" d="100"/>
          <a:sy n="88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6797-0322-0F4A-B343-F188B4FEB868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D804A-C8E2-A048-A2AD-4BCE0501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87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8613-E882-41F3-A214-1F10E3D9F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E638D-01E2-4087-A358-C19E1C19B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A3FF6-C225-4ECE-9913-41AC0C95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9F8F4-0690-4673-848F-CF841A5F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8651-54AC-44C5-A17C-D0E00392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105E-4434-4A55-9F8C-89BF8E8F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0E723-0EC5-497E-893F-6D38F1635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758BF-3EBA-479F-AE5C-F2928198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B20CB-15A7-49CA-8A65-CF36159F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C7668-E422-49A9-BEE7-A6E58C38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75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B1A39F-E9E3-4271-9B6A-B7B083B3C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6D2B4-F911-4CF1-BDE1-937FCB356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165BB-7F3A-4563-AC9E-8ADAAA9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FE67-FFFF-421A-B7D8-B31B1983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B402-54FA-44F4-8F29-A0B5A54F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9A35-C9FF-451D-8D94-B0E65345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8CBF0-2F10-4CA6-9476-010F94F54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185A-B712-4BBE-95C0-3A95D5A3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7A264-6CDB-451E-AE0F-6A1C7CBB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1691B-007E-4AE0-B428-A35582AF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3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2BF9-CA42-4DD0-919E-96FAB7AA0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D1D3E-31F4-4EA9-A08A-69D4AF572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FDE81-0AD7-4B6D-A0FA-3F6895D6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F65F2-C8F6-46D8-9420-644586C2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DC751-A3A9-4C05-8955-1F18AFD50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89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183E-7850-48FB-8369-919E3B9E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9956C-EDE7-471F-A54B-7512424FD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B5AFC-C151-457C-9740-7C37DFC9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41C8A-71E6-41D2-A51C-A05C3CA5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D3CE8-5A6C-499A-BDF5-CFD01B30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33B20-5E94-4219-A98D-5943CA78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5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0497-304B-4016-BC25-50F60948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A742E-C19A-4F33-AB41-A709DA794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63434-74AD-4385-8527-5BF0DADA7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D3D7-6385-4274-81FF-8F40668EE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0E3C0-66F5-4335-AB68-3D218B498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705D30-1DEE-47AA-8263-7AEFFD05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6D14C0-3F36-42EB-9D2F-5CE3A268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411011-6F0D-445D-B69A-3EE9B6D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3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F73C-EA47-4111-A23D-60B9E567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F37E7-2CC9-4F6A-95A0-83B78330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D9A67-0E83-4E30-B4B3-E9C9687C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59579-7A4B-44E7-8B0B-0A4C3885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8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30C46-3F76-4329-AE41-9A8B0AA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D47BF-1B15-4882-A722-97BAD1A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8F3E-6C28-489F-AB19-0491A277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9D4C-E4EB-4921-B60D-6AF52A57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7332-798E-440F-9667-F97A6B323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E5C31-9528-4279-A35E-9A7826D6A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B16CE-9386-4721-8020-A3B38810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85459-FFDC-4374-BE23-18B9D8C9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80A38-9ABA-4717-90AE-54ED25C7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93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9748-0B21-4D13-A095-04E19867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C68655-9D92-4F33-8914-866294CA0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B7777-5A1F-474C-93EC-5DA7E67F4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E5BFF-CD7E-4E00-8BE9-E49E1BB0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3A8EC-186A-4D49-B2C7-F1B2A5D2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62E95-0EAF-4E90-AE7D-1AD833DD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9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678D9-EC23-4466-9F88-C4618BF1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B9919-1B66-4838-A35D-D21BD32E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98647-DAA4-4805-800E-621BF05132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24BD9-3FCC-4D29-B6A4-6B85C09683C9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9787F-3E88-4A89-8734-18B5E47AD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B8BF3-C2DF-40AB-BA0C-E2F519F5D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9C260-CFE7-41B0-BF24-92F275FE9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3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Basic Theorems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A2BC1C-AE3E-4635-BDED-9A2B1B3C4DF7}"/>
              </a:ext>
            </a:extLst>
          </p:cNvPr>
          <p:cNvSpPr/>
          <p:nvPr/>
        </p:nvSpPr>
        <p:spPr>
          <a:xfrm>
            <a:off x="6313715" y="3527938"/>
            <a:ext cx="33382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prove by truth table</a:t>
            </a:r>
            <a:endParaRPr lang="en-CA" sz="2400" baseline="-25000" dirty="0">
              <a:solidFill>
                <a:prstClr val="black"/>
              </a:solidFill>
              <a:latin typeface="Segoe UI Light (Headings)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43577-439C-466A-ABE3-026F455E1CDD}"/>
              </a:ext>
            </a:extLst>
          </p:cNvPr>
          <p:cNvSpPr/>
          <p:nvPr/>
        </p:nvSpPr>
        <p:spPr>
          <a:xfrm>
            <a:off x="0" y="4523563"/>
            <a:ext cx="1219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For equality proof, F</a:t>
            </a:r>
            <a:r>
              <a:rPr lang="en-CA" sz="2800" baseline="-25000" dirty="0">
                <a:solidFill>
                  <a:prstClr val="black"/>
                </a:solidFill>
                <a:latin typeface="Segoe UI Light (Headings)"/>
              </a:rPr>
              <a:t>1</a:t>
            </a: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=F</a:t>
            </a:r>
            <a:r>
              <a:rPr lang="en-CA" sz="2800" baseline="-25000" dirty="0">
                <a:solidFill>
                  <a:prstClr val="black"/>
                </a:solidFill>
                <a:latin typeface="Segoe UI Light (Headings)"/>
              </a:rPr>
              <a:t>2</a:t>
            </a: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, for </a:t>
            </a:r>
            <a:r>
              <a:rPr lang="en-CA" sz="28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all possibility </a:t>
            </a: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in the input variables (</a:t>
            </a:r>
            <a:r>
              <a:rPr lang="en-CA" sz="28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all rows</a:t>
            </a: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), both side of equation must have equal value for same input variables.</a:t>
            </a:r>
          </a:p>
          <a:p>
            <a:pPr lvl="0" defTabSz="457200">
              <a:defRPr/>
            </a:pPr>
            <a:endParaRPr lang="en-CA" sz="2800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For inequality proof, F</a:t>
            </a:r>
            <a:r>
              <a:rPr lang="en-CA" sz="2800" baseline="-25000" dirty="0">
                <a:solidFill>
                  <a:prstClr val="black"/>
                </a:solidFill>
                <a:latin typeface="Segoe UI Light (Headings)"/>
              </a:rPr>
              <a:t>1</a:t>
            </a: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≠F</a:t>
            </a:r>
            <a:r>
              <a:rPr lang="en-CA" sz="2800" baseline="-25000" dirty="0">
                <a:solidFill>
                  <a:prstClr val="black"/>
                </a:solidFill>
                <a:latin typeface="Segoe UI Light (Headings)"/>
              </a:rPr>
              <a:t>2</a:t>
            </a: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, find </a:t>
            </a:r>
            <a:r>
              <a:rPr lang="en-CA" sz="28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at least one possibility (a row) </a:t>
            </a: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that have different values.</a:t>
            </a:r>
          </a:p>
        </p:txBody>
      </p:sp>
    </p:spTree>
    <p:extLst>
      <p:ext uri="{BB962C8B-B14F-4D97-AF65-F5344CB8AC3E}">
        <p14:creationId xmlns:p14="http://schemas.microsoft.com/office/powerpoint/2010/main" val="35798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+ 1 = 1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Y + 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Z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… + 1 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+ 1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+ 1)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3341230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201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schemeClr val="tx1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(1))+(Y’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 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 (Headings)"/>
                </a:endParaRP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OMG!!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201424"/>
              </a:xfrm>
              <a:prstGeom prst="rect">
                <a:avLst/>
              </a:prstGeom>
              <a:blipFill>
                <a:blip r:embed="rId2"/>
                <a:stretch>
                  <a:fillRect l="-1561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0FDF8425-2B5D-A94E-A74C-696B7ECA61DE}"/>
              </a:ext>
            </a:extLst>
          </p:cNvPr>
          <p:cNvSpPr/>
          <p:nvPr/>
        </p:nvSpPr>
        <p:spPr>
          <a:xfrm>
            <a:off x="4339771" y="1082750"/>
            <a:ext cx="4823123" cy="2632908"/>
          </a:xfrm>
          <a:custGeom>
            <a:avLst/>
            <a:gdLst>
              <a:gd name="connsiteX0" fmla="*/ 3497943 w 4345987"/>
              <a:gd name="connsiteY0" fmla="*/ 2574851 h 2574851"/>
              <a:gd name="connsiteX1" fmla="*/ 4209143 w 4345987"/>
              <a:gd name="connsiteY1" fmla="*/ 1892680 h 2574851"/>
              <a:gd name="connsiteX2" fmla="*/ 1088572 w 4345987"/>
              <a:gd name="connsiteY2" fmla="*/ 78394 h 2574851"/>
              <a:gd name="connsiteX3" fmla="*/ 0 w 4345987"/>
              <a:gd name="connsiteY3" fmla="*/ 499308 h 2574851"/>
              <a:gd name="connsiteX0" fmla="*/ 4528457 w 4823123"/>
              <a:gd name="connsiteY0" fmla="*/ 2632908 h 2632908"/>
              <a:gd name="connsiteX1" fmla="*/ 4209143 w 4823123"/>
              <a:gd name="connsiteY1" fmla="*/ 1892680 h 2632908"/>
              <a:gd name="connsiteX2" fmla="*/ 1088572 w 4823123"/>
              <a:gd name="connsiteY2" fmla="*/ 78394 h 2632908"/>
              <a:gd name="connsiteX3" fmla="*/ 0 w 4823123"/>
              <a:gd name="connsiteY3" fmla="*/ 499308 h 263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3123" h="2632908">
                <a:moveTo>
                  <a:pt x="4528457" y="2632908"/>
                </a:moveTo>
                <a:cubicBezTo>
                  <a:pt x="5084838" y="2499860"/>
                  <a:pt x="4782457" y="2318432"/>
                  <a:pt x="4209143" y="1892680"/>
                </a:cubicBezTo>
                <a:cubicBezTo>
                  <a:pt x="3635829" y="1466928"/>
                  <a:pt x="1790096" y="310623"/>
                  <a:pt x="1088572" y="78394"/>
                </a:cubicBezTo>
                <a:cubicBezTo>
                  <a:pt x="387048" y="-153835"/>
                  <a:pt x="193524" y="172736"/>
                  <a:pt x="0" y="499308"/>
                </a:cubicBezTo>
              </a:path>
            </a:pathLst>
          </a:custGeom>
          <a:noFill/>
          <a:ln w="412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665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schemeClr val="tx1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(1))+(Y’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 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 + 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078313"/>
              </a:xfrm>
              <a:prstGeom prst="rect">
                <a:avLst/>
              </a:prstGeom>
              <a:blipFill>
                <a:blip r:embed="rId2"/>
                <a:stretch>
                  <a:fillRect l="-156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339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5509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schemeClr val="tx1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(1))+(Y’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 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 + 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509200"/>
              </a:xfrm>
              <a:prstGeom prst="rect">
                <a:avLst/>
              </a:prstGeom>
              <a:blipFill>
                <a:blip r:embed="rId2"/>
                <a:stretch>
                  <a:fillRect l="-1561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5888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370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(1))+(Y’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 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 + 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OMG!!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370975"/>
              </a:xfrm>
              <a:prstGeom prst="rect">
                <a:avLst/>
              </a:prstGeom>
              <a:blipFill>
                <a:blip r:embed="rId2"/>
                <a:stretch>
                  <a:fillRect l="-1561" t="-1594" b="-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3021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01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schemeClr val="tx1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(1))+(Y’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 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 + 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Are we done?! Honestly, I don’t know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   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801862"/>
              </a:xfrm>
              <a:prstGeom prst="rect">
                <a:avLst/>
              </a:prstGeom>
              <a:blipFill>
                <a:blip r:embed="rId2"/>
                <a:stretch>
                  <a:fillRect l="-1561" t="-1493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425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9545" y="2505670"/>
            <a:ext cx="1219199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Minimization</a:t>
            </a:r>
          </a:p>
          <a:p>
            <a:pPr marL="1028700" marR="0" lvl="0" indent="-10287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arenR"/>
              <a:tabLst/>
              <a:defRPr/>
            </a:pP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Boolean Algebra (algebraically)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B6CC-573A-40A0-8ED5-DB6798F7D010}"/>
              </a:ext>
            </a:extLst>
          </p:cNvPr>
          <p:cNvSpPr/>
          <p:nvPr/>
        </p:nvSpPr>
        <p:spPr>
          <a:xfrm>
            <a:off x="19089" y="4839323"/>
            <a:ext cx="12182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 defTabSz="457200">
              <a:buFont typeface="Courier New" panose="02070309020205020404" pitchFamily="49" charset="0"/>
              <a:buChar char="o"/>
              <a:defRPr/>
            </a:pP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Needs to be smart. It is hard due to guesswork (which rules to apply?)</a:t>
            </a:r>
          </a:p>
          <a:p>
            <a:pPr marL="1257300" lvl="2" indent="-342900" defTabSz="457200">
              <a:buFont typeface="Courier New" panose="02070309020205020404" pitchFamily="49" charset="0"/>
              <a:buChar char="o"/>
              <a:defRPr/>
            </a:pP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If the number of variables (ABCDEF…) and/or number of </a:t>
            </a:r>
            <a:r>
              <a:rPr lang="en-CA" sz="2400" dirty="0" err="1">
                <a:solidFill>
                  <a:prstClr val="black"/>
                </a:solidFill>
                <a:latin typeface="Segoe UI Light (Headings)"/>
              </a:rPr>
              <a:t>minterms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 (MAXTERMS) grows</a:t>
            </a:r>
          </a:p>
          <a:p>
            <a:pPr marL="1257300" lvl="2" indent="-342900" defTabSz="457200">
              <a:buFont typeface="Courier New" panose="02070309020205020404" pitchFamily="49" charset="0"/>
              <a:buChar char="o"/>
              <a:defRPr/>
            </a:pP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No Algorithm</a:t>
            </a:r>
          </a:p>
          <a:p>
            <a:pPr marL="1257300" lvl="2" indent="-342900" defTabSz="457200">
              <a:buFont typeface="Courier New" panose="02070309020205020404" pitchFamily="49" charset="0"/>
              <a:buChar char="o"/>
              <a:defRPr/>
            </a:pPr>
            <a:r>
              <a:rPr lang="en-CA" sz="2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Is the result minimal?!</a:t>
            </a:r>
          </a:p>
        </p:txBody>
      </p:sp>
    </p:spTree>
    <p:extLst>
      <p:ext uri="{BB962C8B-B14F-4D97-AF65-F5344CB8AC3E}">
        <p14:creationId xmlns:p14="http://schemas.microsoft.com/office/powerpoint/2010/main" val="11225767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136338"/>
            <a:ext cx="12191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Minimization</a:t>
            </a:r>
          </a:p>
          <a:p>
            <a:pPr lvl="0" algn="ctr" defTabSz="457200">
              <a:defRPr/>
            </a:pPr>
            <a:r>
              <a:rPr kumimoji="0" lang="en-CA" sz="4800" b="0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II) 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Map (Karnaugh map, K-map)</a:t>
            </a:r>
          </a:p>
          <a:p>
            <a:pPr lvl="0" algn="ctr" defTabSz="457200">
              <a:defRPr/>
            </a:pPr>
            <a:endParaRPr kumimoji="0" lang="en-CA" sz="4800" b="0" i="0" u="none" strike="noStrike" kern="1200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76B689-4989-485D-8E79-2D5D4CFE42A4}"/>
              </a:ext>
            </a:extLst>
          </p:cNvPr>
          <p:cNvSpPr/>
          <p:nvPr/>
        </p:nvSpPr>
        <p:spPr>
          <a:xfrm>
            <a:off x="5806625" y="3837783"/>
            <a:ext cx="435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defRPr/>
            </a:pP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aka. Graphical Manipulation</a:t>
            </a:r>
          </a:p>
        </p:txBody>
      </p:sp>
    </p:spTree>
    <p:extLst>
      <p:ext uri="{BB962C8B-B14F-4D97-AF65-F5344CB8AC3E}">
        <p14:creationId xmlns:p14="http://schemas.microsoft.com/office/powerpoint/2010/main" val="36464054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136338"/>
            <a:ext cx="12191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Minimization</a:t>
            </a:r>
          </a:p>
          <a:p>
            <a:pPr lvl="0" algn="ctr" defTabSz="457200">
              <a:defRPr/>
            </a:pPr>
            <a:r>
              <a:rPr kumimoji="0" lang="en-CA" sz="4800" b="0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II) 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Map (Karnaugh map, K-map)</a:t>
            </a:r>
          </a:p>
          <a:p>
            <a:pPr lvl="0" algn="ctr" defTabSz="457200">
              <a:defRPr/>
            </a:pPr>
            <a:endParaRPr kumimoji="0" lang="en-CA" sz="4800" b="0" i="0" u="none" strike="noStrike" kern="1200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76B689-4989-485D-8E79-2D5D4CFE42A4}"/>
              </a:ext>
            </a:extLst>
          </p:cNvPr>
          <p:cNvSpPr/>
          <p:nvPr/>
        </p:nvSpPr>
        <p:spPr>
          <a:xfrm>
            <a:off x="5806625" y="3837783"/>
            <a:ext cx="435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defRPr/>
            </a:pP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aka. Graphical Manipulation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C6C3E-018F-4631-9BF5-4750B4F4255D}"/>
              </a:ext>
            </a:extLst>
          </p:cNvPr>
          <p:cNvSpPr/>
          <p:nvPr/>
        </p:nvSpPr>
        <p:spPr>
          <a:xfrm>
            <a:off x="0" y="4839323"/>
            <a:ext cx="12192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Algorithm; Straightforward, up to six variables</a:t>
            </a:r>
          </a:p>
          <a:p>
            <a:pPr algn="ctr" defTabSz="457200">
              <a:defRPr/>
            </a:pPr>
            <a:r>
              <a:rPr lang="en-CA" sz="5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Result is always minimal</a:t>
            </a:r>
          </a:p>
        </p:txBody>
      </p:sp>
    </p:spTree>
    <p:extLst>
      <p:ext uri="{BB962C8B-B14F-4D97-AF65-F5344CB8AC3E}">
        <p14:creationId xmlns:p14="http://schemas.microsoft.com/office/powerpoint/2010/main" val="24771761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136338"/>
            <a:ext cx="12191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Minimization</a:t>
            </a:r>
          </a:p>
          <a:p>
            <a:pPr lvl="0" algn="ctr" defTabSz="457200">
              <a:defRPr/>
            </a:pPr>
            <a:r>
              <a:rPr kumimoji="0" lang="en-CA" sz="4800" b="0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II) 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Map (Karnaugh map, K-map)</a:t>
            </a:r>
          </a:p>
          <a:p>
            <a:pPr lvl="0" algn="ctr" defTabSz="457200">
              <a:defRPr/>
            </a:pPr>
            <a:endParaRPr kumimoji="0" lang="en-CA" sz="4800" b="0" i="0" u="none" strike="noStrike" kern="1200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76B689-4989-485D-8E79-2D5D4CFE42A4}"/>
              </a:ext>
            </a:extLst>
          </p:cNvPr>
          <p:cNvSpPr/>
          <p:nvPr/>
        </p:nvSpPr>
        <p:spPr>
          <a:xfrm>
            <a:off x="5806625" y="3837783"/>
            <a:ext cx="4352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defRPr/>
            </a:pP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aka. Graphical Manipulation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C6C3E-018F-4631-9BF5-4750B4F4255D}"/>
              </a:ext>
            </a:extLst>
          </p:cNvPr>
          <p:cNvSpPr/>
          <p:nvPr/>
        </p:nvSpPr>
        <p:spPr>
          <a:xfrm>
            <a:off x="0" y="4839323"/>
            <a:ext cx="12192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Algorithm; Straightforward, up to six variables</a:t>
            </a:r>
          </a:p>
          <a:p>
            <a:pPr algn="ctr" defTabSz="457200">
              <a:defRPr/>
            </a:pPr>
            <a:r>
              <a:rPr lang="en-CA" sz="5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Result is always minimal</a:t>
            </a:r>
          </a:p>
        </p:txBody>
      </p:sp>
    </p:spTree>
    <p:extLst>
      <p:ext uri="{BB962C8B-B14F-4D97-AF65-F5344CB8AC3E}">
        <p14:creationId xmlns:p14="http://schemas.microsoft.com/office/powerpoint/2010/main" val="6449356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2D1AB5-8695-AF4A-A335-DE989CAB6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86" y="0"/>
            <a:ext cx="6212114" cy="684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47A76D-8621-7740-AAFF-653A69B8343A}"/>
              </a:ext>
            </a:extLst>
          </p:cNvPr>
          <p:cNvSpPr/>
          <p:nvPr/>
        </p:nvSpPr>
        <p:spPr>
          <a:xfrm>
            <a:off x="5947" y="0"/>
            <a:ext cx="6261008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6000" dirty="0">
                <a:solidFill>
                  <a:prstClr val="black"/>
                </a:solidFill>
                <a:latin typeface="Segoe UI Light (Headings)"/>
              </a:rPr>
              <a:t>Maurice Karnaugh </a:t>
            </a: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Physicist</a:t>
            </a: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Mathematician</a:t>
            </a: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Inventor</a:t>
            </a:r>
          </a:p>
          <a:p>
            <a:pPr algn="ctr"/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Bell Labs (1954)</a:t>
            </a:r>
          </a:p>
          <a:p>
            <a:pPr algn="ctr"/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"The Map Method for Synthesis of </a:t>
            </a:r>
          </a:p>
          <a:p>
            <a:pPr algn="ctr"/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Combinational Logic Circuits”</a:t>
            </a:r>
          </a:p>
        </p:txBody>
      </p:sp>
    </p:spTree>
    <p:extLst>
      <p:ext uri="{BB962C8B-B14F-4D97-AF65-F5344CB8AC3E}">
        <p14:creationId xmlns:p14="http://schemas.microsoft.com/office/powerpoint/2010/main" val="402181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+ 1 = 1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Y + 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Z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… + 1 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+ 1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+ 1)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+ 1) (X+X’)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 using complement property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6559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+ 1 = 1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Y + 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Z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… + 1 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+ 1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+ 1)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+ 1) (X+X’)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 using complement property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(1X’)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distributive property of + over × </a:t>
            </a:r>
          </a:p>
        </p:txBody>
      </p:sp>
    </p:spTree>
    <p:extLst>
      <p:ext uri="{BB962C8B-B14F-4D97-AF65-F5344CB8AC3E}">
        <p14:creationId xmlns:p14="http://schemas.microsoft.com/office/powerpoint/2010/main" val="212486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+ 1 = 1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Y + 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Z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… + 1 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+ 1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+ 1)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+ 1) (X+X’)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 using complement property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(1X’)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distributive property of + over ×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X’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baseline="-250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2403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+ 1 = 1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Y + 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Z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… + 1 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+ 1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+ 1)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+ 1) (X+X’)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 using complement property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(1X’)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distributive property of + over ×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X’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1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 using complement property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38134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</a:t>
            </a:r>
            <a:r>
              <a:rPr lang="en-CA" sz="6000" cap="all" dirty="0" err="1">
                <a:solidFill>
                  <a:prstClr val="black"/>
                </a:solidFill>
                <a:latin typeface="Segoe UI Light (Headings)"/>
              </a:rPr>
              <a:t>xy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 = x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X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x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Y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x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ZW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… + 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x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wAD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= 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C30609-B77D-4719-83F4-C022C9CD83C1}"/>
              </a:ext>
            </a:extLst>
          </p:cNvPr>
          <p:cNvSpPr/>
          <p:nvPr/>
        </p:nvSpPr>
        <p:spPr>
          <a:xfrm>
            <a:off x="9782629" y="4648631"/>
            <a:ext cx="2017485" cy="1940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 Light (Headings)"/>
              </a:rPr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200718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</a:t>
            </a:r>
            <a:r>
              <a:rPr lang="en-CA" sz="6000" cap="all" dirty="0" err="1">
                <a:solidFill>
                  <a:prstClr val="black"/>
                </a:solidFill>
                <a:latin typeface="Segoe UI Light (Headings)"/>
              </a:rPr>
              <a:t>xy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 = x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X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x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Y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x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ZW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… + 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x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wAD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= 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</a:t>
            </a:r>
            <a:r>
              <a:rPr lang="en-CA" sz="2400" cap="all" dirty="0" err="1">
                <a:solidFill>
                  <a:prstClr val="black"/>
                </a:solidFill>
                <a:latin typeface="Segoe UI Light (Headings)"/>
              </a:rPr>
              <a:t>xy</a:t>
            </a: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= </a:t>
            </a:r>
          </a:p>
          <a:p>
            <a:pPr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X1+XY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x(1 + Y)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distributive property of × over +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previous theorem x+1=1</a:t>
            </a:r>
            <a:endParaRPr lang="en-CA" sz="2400" cap="all" baseline="-25000" dirty="0">
              <a:solidFill>
                <a:prstClr val="black"/>
              </a:solidFill>
              <a:latin typeface="Segoe UI Light (Headings)"/>
            </a:endParaRPr>
          </a:p>
          <a:p>
            <a:pPr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C30609-B77D-4719-83F4-C022C9CD83C1}"/>
              </a:ext>
            </a:extLst>
          </p:cNvPr>
          <p:cNvSpPr/>
          <p:nvPr/>
        </p:nvSpPr>
        <p:spPr>
          <a:xfrm>
            <a:off x="9782629" y="4648631"/>
            <a:ext cx="2017485" cy="1940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 Light (Headings)"/>
              </a:rPr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214520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7FB6CC-573A-40A0-8ED5-DB6798F7D010}"/>
                  </a:ext>
                </a:extLst>
              </p:cNvPr>
              <p:cNvSpPr/>
              <p:nvPr/>
            </p:nvSpPr>
            <p:spPr>
              <a:xfrm>
                <a:off x="19089" y="4839323"/>
                <a:ext cx="12182455" cy="187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algn="ctr" defTabSz="457200">
                  <a:defRPr/>
                </a:pPr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</a:rPr>
                  <a:t>Dual(F) = OR </a:t>
                </a:r>
                <a14:m>
                  <m:oMath xmlns:m="http://schemas.openxmlformats.org/officeDocument/2006/math">
                    <m:r>
                      <a:rPr lang="en-CA" sz="4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 AND, </a:t>
                </a:r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</a:rPr>
                  <a:t>1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 0</a:t>
                </a:r>
              </a:p>
              <a:p>
                <a:pPr lvl="2" algn="ctr" defTabSz="457200">
                  <a:defRPr/>
                </a:pPr>
                <a:endParaRPr lang="en-CA" sz="3600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2" algn="ctr" defTabSz="457200">
                  <a:defRPr/>
                </a:pPr>
                <a:r>
                  <a:rPr lang="en-CA" sz="36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Dual(F) may or may not equal to F!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7FB6CC-573A-40A0-8ED5-DB6798F7D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" y="4839323"/>
                <a:ext cx="12182455" cy="1877437"/>
              </a:xfrm>
              <a:prstGeom prst="rect">
                <a:avLst/>
              </a:prstGeom>
              <a:blipFill>
                <a:blip r:embed="rId2"/>
                <a:stretch>
                  <a:fillRect t="-6818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17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7FB6CC-573A-40A0-8ED5-DB6798F7D010}"/>
                  </a:ext>
                </a:extLst>
              </p:cNvPr>
              <p:cNvSpPr/>
              <p:nvPr/>
            </p:nvSpPr>
            <p:spPr>
              <a:xfrm>
                <a:off x="9545" y="4734342"/>
                <a:ext cx="1218245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57200">
                  <a:defRPr/>
                </a:pPr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</a:rPr>
                  <a:t>X+1 </a:t>
                </a:r>
                <a14:m>
                  <m:oMath xmlns:m="http://schemas.openxmlformats.org/officeDocument/2006/math">
                    <m:r>
                      <a:rPr lang="en-CA" sz="4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 X0</a:t>
                </a:r>
              </a:p>
              <a:p>
                <a:pPr algn="ctr" defTabSz="457200">
                  <a:defRPr/>
                </a:pPr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</a:rPr>
                  <a:t>X+X’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 XX’</a:t>
                </a:r>
              </a:p>
              <a:p>
                <a:pPr algn="ctr" defTabSz="457200">
                  <a:defRPr/>
                </a:pPr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(X+Y)’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 (XY)’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7FB6CC-573A-40A0-8ED5-DB6798F7D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" y="4734342"/>
                <a:ext cx="12182455" cy="2123658"/>
              </a:xfrm>
              <a:prstGeom prst="rect">
                <a:avLst/>
              </a:prstGeom>
              <a:blipFill>
                <a:blip r:embed="rId2"/>
                <a:stretch>
                  <a:fillRect t="-6034" b="-12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68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9545" y="2123658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Duality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cap="all" dirty="0">
                <a:solidFill>
                  <a:prstClr val="black"/>
                </a:solidFill>
                <a:latin typeface="Segoe UI Light (Headings)"/>
              </a:rPr>
              <a:t>For Complement (NOT)</a:t>
            </a:r>
            <a:endParaRPr kumimoji="0" lang="en-CA" sz="66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52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Basic Theorems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A2BC1C-AE3E-4635-BDED-9A2B1B3C4DF7}"/>
              </a:ext>
            </a:extLst>
          </p:cNvPr>
          <p:cNvSpPr/>
          <p:nvPr/>
        </p:nvSpPr>
        <p:spPr>
          <a:xfrm>
            <a:off x="6386286" y="3527938"/>
            <a:ext cx="33382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Prove by postulates</a:t>
            </a:r>
            <a:endParaRPr lang="en-CA" sz="2400" baseline="-250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9974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07FB6CC-573A-40A0-8ED5-DB6798F7D010}"/>
              </a:ext>
            </a:extLst>
          </p:cNvPr>
          <p:cNvSpPr/>
          <p:nvPr/>
        </p:nvSpPr>
        <p:spPr>
          <a:xfrm>
            <a:off x="9545" y="4734342"/>
            <a:ext cx="121824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CA" sz="4400" dirty="0">
                <a:solidFill>
                  <a:prstClr val="black"/>
                </a:solidFill>
                <a:latin typeface="Segoe UI Light (Headings)"/>
                <a:sym typeface="Wingdings" panose="05000000000000000000" pitchFamily="2" charset="2"/>
              </a:rPr>
              <a:t>F=A+(BC) </a:t>
            </a:r>
            <a:r>
              <a:rPr lang="en-CA" sz="4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  <a:sym typeface="Wingdings" panose="05000000000000000000" pitchFamily="2" charset="2"/>
              </a:rPr>
              <a:t> F’=[A+(BC)]’=[A’(BC)’]=[A’(B’+C’)]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AE06D0-66C3-2A49-82BF-9ADFA99D8171}"/>
              </a:ext>
            </a:extLst>
          </p:cNvPr>
          <p:cNvSpPr/>
          <p:nvPr/>
        </p:nvSpPr>
        <p:spPr>
          <a:xfrm>
            <a:off x="9545" y="2123658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Duality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cap="all" dirty="0">
                <a:solidFill>
                  <a:prstClr val="black"/>
                </a:solidFill>
                <a:latin typeface="Segoe UI Light (Headings)"/>
              </a:rPr>
              <a:t>For Complement (NOT)</a:t>
            </a:r>
            <a:endParaRPr kumimoji="0" lang="en-CA" sz="66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8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07FB6CC-573A-40A0-8ED5-DB6798F7D010}"/>
              </a:ext>
            </a:extLst>
          </p:cNvPr>
          <p:cNvSpPr/>
          <p:nvPr/>
        </p:nvSpPr>
        <p:spPr>
          <a:xfrm>
            <a:off x="9545" y="4734342"/>
            <a:ext cx="121824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CA" sz="4400" dirty="0">
                <a:solidFill>
                  <a:prstClr val="black"/>
                </a:solidFill>
                <a:latin typeface="Segoe UI Light (Headings)"/>
                <a:sym typeface="Wingdings" panose="05000000000000000000" pitchFamily="2" charset="2"/>
              </a:rPr>
              <a:t>F=A+(BC) </a:t>
            </a:r>
            <a:r>
              <a:rPr lang="en-CA" sz="4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  <a:sym typeface="Wingdings" panose="05000000000000000000" pitchFamily="2" charset="2"/>
              </a:rPr>
              <a:t> Dual(F)</a:t>
            </a:r>
            <a:r>
              <a:rPr lang="en-CA" sz="4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  <a:sym typeface="Wingdings" panose="05000000000000000000" pitchFamily="2" charset="2"/>
              </a:rPr>
              <a:t> A(B+C) </a:t>
            </a:r>
            <a:r>
              <a:rPr lang="en-CA" sz="4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  <a:sym typeface="Wingdings" panose="05000000000000000000" pitchFamily="2" charset="2"/>
              </a:rPr>
              <a:t> F’=A’(B’+C’)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AE06D0-66C3-2A49-82BF-9ADFA99D8171}"/>
              </a:ext>
            </a:extLst>
          </p:cNvPr>
          <p:cNvSpPr/>
          <p:nvPr/>
        </p:nvSpPr>
        <p:spPr>
          <a:xfrm>
            <a:off x="9545" y="2123658"/>
            <a:ext cx="121919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Duality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cap="all" dirty="0">
                <a:solidFill>
                  <a:prstClr val="black"/>
                </a:solidFill>
                <a:latin typeface="Segoe UI Light (Headings)"/>
              </a:rPr>
              <a:t>For Complement (NOT)</a:t>
            </a:r>
            <a:endParaRPr kumimoji="0" lang="en-CA" sz="66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2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8830F-FD3D-5046-9C19-B14D61E8BF6B}"/>
              </a:ext>
            </a:extLst>
          </p:cNvPr>
          <p:cNvSpPr/>
          <p:nvPr/>
        </p:nvSpPr>
        <p:spPr>
          <a:xfrm>
            <a:off x="0" y="0"/>
            <a:ext cx="12192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 = AB(C+(DL’G(B’+A+E)))(H+(J’A’B))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What’s F’? 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F’ = [AB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(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C+</a:t>
            </a:r>
            <a:r>
              <a:rPr lang="en-CA" sz="4400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(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DL’G</a:t>
            </a:r>
            <a:r>
              <a:rPr lang="en-CA" sz="4400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(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B’+A+E</a:t>
            </a:r>
            <a:r>
              <a:rPr lang="en-CA" sz="4400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)</a:t>
            </a:r>
            <a:r>
              <a:rPr lang="en-CA" sz="4400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)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)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(H+(J’A’B))]’</a:t>
            </a: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F’ = [AB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(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…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)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(H+(J’A’B))]’</a:t>
            </a: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F’ = [A’+B’+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(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…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)’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+(H+(J’A’B))’]</a:t>
            </a: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F’ = [A’+B’+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(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…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)’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+(H’(J’A’B)’)]</a:t>
            </a: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F’ = [A’+B’+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(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…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)’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+(H’(J+A+B’))]</a:t>
            </a: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F’ = [A’+B’+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(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C+</a:t>
            </a:r>
            <a:r>
              <a:rPr lang="en-CA" sz="4400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(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…</a:t>
            </a:r>
            <a:r>
              <a:rPr lang="en-CA" sz="4400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)</a:t>
            </a:r>
            <a:r>
              <a:rPr lang="en-CA" sz="44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)’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+(H’(J+A+B’))] OMG!</a:t>
            </a:r>
          </a:p>
        </p:txBody>
      </p:sp>
    </p:spTree>
    <p:extLst>
      <p:ext uri="{BB962C8B-B14F-4D97-AF65-F5344CB8AC3E}">
        <p14:creationId xmlns:p14="http://schemas.microsoft.com/office/powerpoint/2010/main" val="1497643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8830F-FD3D-5046-9C19-B14D61E8BF6B}"/>
              </a:ext>
            </a:extLst>
          </p:cNvPr>
          <p:cNvSpPr/>
          <p:nvPr/>
        </p:nvSpPr>
        <p:spPr>
          <a:xfrm>
            <a:off x="0" y="0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 = AB(C+(DL’G(B’+A+E)))(H+(J’A’B))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What’s F’? 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Dual(F) = 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4B49FA-50E2-7E4C-954A-F45FB16A3BF0}"/>
              </a:ext>
            </a:extLst>
          </p:cNvPr>
          <p:cNvCxnSpPr>
            <a:cxnSpLocks/>
          </p:cNvCxnSpPr>
          <p:nvPr/>
        </p:nvCxnSpPr>
        <p:spPr>
          <a:xfrm flipV="1">
            <a:off x="1175657" y="682171"/>
            <a:ext cx="0" cy="420915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479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8830F-FD3D-5046-9C19-B14D61E8BF6B}"/>
              </a:ext>
            </a:extLst>
          </p:cNvPr>
          <p:cNvSpPr/>
          <p:nvPr/>
        </p:nvSpPr>
        <p:spPr>
          <a:xfrm>
            <a:off x="0" y="0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 = AB(C+(DL’G(B’+A+E)))(H+(J’A’B))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What’s F’? 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Dual(F) = A+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6132D3-2444-0C4C-805F-F1BD47CD8698}"/>
              </a:ext>
            </a:extLst>
          </p:cNvPr>
          <p:cNvCxnSpPr>
            <a:cxnSpLocks/>
          </p:cNvCxnSpPr>
          <p:nvPr/>
        </p:nvCxnSpPr>
        <p:spPr>
          <a:xfrm flipV="1">
            <a:off x="1371599" y="665842"/>
            <a:ext cx="0" cy="420915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46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8830F-FD3D-5046-9C19-B14D61E8BF6B}"/>
              </a:ext>
            </a:extLst>
          </p:cNvPr>
          <p:cNvSpPr/>
          <p:nvPr/>
        </p:nvSpPr>
        <p:spPr>
          <a:xfrm>
            <a:off x="0" y="0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 = AB(C+(DL’G(B’+A+E)))(H+(J’A’B))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What’s F’? 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Dual(F) = A+B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0C8556-3F61-9447-B75C-8F7FF9153795}"/>
              </a:ext>
            </a:extLst>
          </p:cNvPr>
          <p:cNvCxnSpPr>
            <a:cxnSpLocks/>
          </p:cNvCxnSpPr>
          <p:nvPr/>
        </p:nvCxnSpPr>
        <p:spPr>
          <a:xfrm flipV="1">
            <a:off x="1502228" y="698500"/>
            <a:ext cx="0" cy="420915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065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8830F-FD3D-5046-9C19-B14D61E8BF6B}"/>
              </a:ext>
            </a:extLst>
          </p:cNvPr>
          <p:cNvSpPr/>
          <p:nvPr/>
        </p:nvSpPr>
        <p:spPr>
          <a:xfrm>
            <a:off x="0" y="0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 = AB(C+(DL’G(B’+A+E)))(H+(J’A’B))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What’s F’? 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Dual(F) = A+B+(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E8AA44-95C0-874A-AD4A-EC1C42AD0A32}"/>
              </a:ext>
            </a:extLst>
          </p:cNvPr>
          <p:cNvCxnSpPr>
            <a:cxnSpLocks/>
          </p:cNvCxnSpPr>
          <p:nvPr/>
        </p:nvCxnSpPr>
        <p:spPr>
          <a:xfrm flipV="1">
            <a:off x="1665514" y="698500"/>
            <a:ext cx="0" cy="420915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60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8830F-FD3D-5046-9C19-B14D61E8BF6B}"/>
              </a:ext>
            </a:extLst>
          </p:cNvPr>
          <p:cNvSpPr/>
          <p:nvPr/>
        </p:nvSpPr>
        <p:spPr>
          <a:xfrm>
            <a:off x="0" y="0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 = AB(C+(DL’G(B’+A+E)))(H+(J’A’B))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What’s F’? 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Dual(F) = A+B+(C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1A28338-A222-7245-8CCC-FB264ED08A5D}"/>
              </a:ext>
            </a:extLst>
          </p:cNvPr>
          <p:cNvCxnSpPr>
            <a:cxnSpLocks/>
          </p:cNvCxnSpPr>
          <p:nvPr/>
        </p:nvCxnSpPr>
        <p:spPr>
          <a:xfrm flipV="1">
            <a:off x="2024743" y="698499"/>
            <a:ext cx="0" cy="420915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4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8830F-FD3D-5046-9C19-B14D61E8BF6B}"/>
              </a:ext>
            </a:extLst>
          </p:cNvPr>
          <p:cNvSpPr/>
          <p:nvPr/>
        </p:nvSpPr>
        <p:spPr>
          <a:xfrm>
            <a:off x="0" y="0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 = AB(C+(DL’G(B’+A+E)))(H+(J’A’B))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What’s F’? 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Dual(F) = A+B+(C(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552CBF-E025-3146-B66E-DA5B21C3E160}"/>
              </a:ext>
            </a:extLst>
          </p:cNvPr>
          <p:cNvCxnSpPr>
            <a:cxnSpLocks/>
          </p:cNvCxnSpPr>
          <p:nvPr/>
        </p:nvCxnSpPr>
        <p:spPr>
          <a:xfrm flipV="1">
            <a:off x="2334985" y="698499"/>
            <a:ext cx="0" cy="420915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8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8830F-FD3D-5046-9C19-B14D61E8BF6B}"/>
              </a:ext>
            </a:extLst>
          </p:cNvPr>
          <p:cNvSpPr/>
          <p:nvPr/>
        </p:nvSpPr>
        <p:spPr>
          <a:xfrm>
            <a:off x="0" y="0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 = AB(C+(DL’G(B’+A+E)))(H+(J’A’B))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What’s F’? 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Dual(F) = A+B+(C(D+L’+G+(B’AE)))(H(J’+A’+B))</a:t>
            </a:r>
          </a:p>
        </p:txBody>
      </p:sp>
    </p:spTree>
    <p:extLst>
      <p:ext uri="{BB962C8B-B14F-4D97-AF65-F5344CB8AC3E}">
        <p14:creationId xmlns:p14="http://schemas.microsoft.com/office/powerpoint/2010/main" val="57805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X = X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X + X + … + X = X</a:t>
            </a:r>
          </a:p>
        </p:txBody>
      </p:sp>
    </p:spTree>
    <p:extLst>
      <p:ext uri="{BB962C8B-B14F-4D97-AF65-F5344CB8AC3E}">
        <p14:creationId xmlns:p14="http://schemas.microsoft.com/office/powerpoint/2010/main" val="641510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28830F-FD3D-5046-9C19-B14D61E8BF6B}"/>
              </a:ext>
            </a:extLst>
          </p:cNvPr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 = AB(C+(DL’G(B’+A+E)))(H+(J’A’B))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What’s F’? 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Dual(F) = A+B+(C(D+L’+G+(B’AE)))(H(J’+A’+B))</a:t>
            </a:r>
          </a:p>
          <a:p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ctr"/>
            <a:r>
              <a:rPr lang="en-CA" sz="4400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Complement all variables only!</a:t>
            </a:r>
          </a:p>
          <a:p>
            <a:pPr algn="ctr"/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F’ = A’+B’+(C’(D’+L+G’+(BA’E’)))(H’(J+A+B’))</a:t>
            </a:r>
          </a:p>
        </p:txBody>
      </p:sp>
    </p:spTree>
    <p:extLst>
      <p:ext uri="{BB962C8B-B14F-4D97-AF65-F5344CB8AC3E}">
        <p14:creationId xmlns:p14="http://schemas.microsoft.com/office/powerpoint/2010/main" val="2577369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Duality Theorem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B6CC-573A-40A0-8ED5-DB6798F7D010}"/>
              </a:ext>
            </a:extLst>
          </p:cNvPr>
          <p:cNvSpPr/>
          <p:nvPr/>
        </p:nvSpPr>
        <p:spPr>
          <a:xfrm>
            <a:off x="9545" y="4734342"/>
            <a:ext cx="12182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CA" sz="3200" dirty="0">
                <a:solidFill>
                  <a:prstClr val="black"/>
                </a:solidFill>
                <a:latin typeface="Segoe UI Light (Headings)"/>
              </a:rPr>
              <a:t>A postulate or a proved theorem for F, </a:t>
            </a:r>
            <a:r>
              <a:rPr lang="en-CA" sz="3200" dirty="0">
                <a:solidFill>
                  <a:prstClr val="black"/>
                </a:solidFill>
                <a:latin typeface="Segoe UI Light (Headings)"/>
                <a:sym typeface="Wingdings" panose="05000000000000000000" pitchFamily="2" charset="2"/>
              </a:rPr>
              <a:t>also a postulate or a proved theorem for Dual(F)</a:t>
            </a:r>
          </a:p>
        </p:txBody>
      </p:sp>
    </p:spTree>
    <p:extLst>
      <p:ext uri="{BB962C8B-B14F-4D97-AF65-F5344CB8AC3E}">
        <p14:creationId xmlns:p14="http://schemas.microsoft.com/office/powerpoint/2010/main" val="1825719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875002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duality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7FB6CC-573A-40A0-8ED5-DB6798F7D010}"/>
                  </a:ext>
                </a:extLst>
              </p:cNvPr>
              <p:cNvSpPr/>
              <p:nvPr/>
            </p:nvSpPr>
            <p:spPr>
              <a:xfrm>
                <a:off x="-4773" y="4734342"/>
                <a:ext cx="1218245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57200">
                  <a:defRPr/>
                </a:pPr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</a:rPr>
                  <a:t>{X+1=1} </a:t>
                </a:r>
                <a14:m>
                  <m:oMath xmlns:m="http://schemas.openxmlformats.org/officeDocument/2006/math">
                    <m:r>
                      <a:rPr lang="en-CA" sz="4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 {X0 = 0}</a:t>
                </a:r>
              </a:p>
              <a:p>
                <a:pPr algn="ctr" defTabSz="457200">
                  <a:defRPr/>
                </a:pPr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</a:rPr>
                  <a:t>{X+X’=1}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 {XX’=0}</a:t>
                </a:r>
                <a:r>
                  <a:rPr lang="en-CA" sz="4400" dirty="0">
                    <a:solidFill>
                      <a:schemeClr val="bg1"/>
                    </a:solidFill>
                    <a:latin typeface="Segoe UI Light (Headings)"/>
                    <a:sym typeface="Wingdings" panose="05000000000000000000" pitchFamily="2" charset="2"/>
                  </a:rPr>
                  <a:t>k</a:t>
                </a:r>
              </a:p>
              <a:p>
                <a:pPr algn="ctr" defTabSz="457200">
                  <a:defRPr/>
                </a:pPr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{(X+Y)’=X’Y’}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4400" dirty="0">
                    <a:solidFill>
                      <a:prstClr val="black"/>
                    </a:solidFill>
                    <a:latin typeface="Segoe UI Light (Headings)"/>
                    <a:sym typeface="Wingdings" panose="05000000000000000000" pitchFamily="2" charset="2"/>
                  </a:rPr>
                  <a:t> {(XY)’=X’+Y’}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7FB6CC-573A-40A0-8ED5-DB6798F7D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3" y="4734342"/>
                <a:ext cx="12182455" cy="2123658"/>
              </a:xfrm>
              <a:prstGeom prst="rect">
                <a:avLst/>
              </a:prstGeom>
              <a:blipFill>
                <a:blip r:embed="rId2"/>
                <a:stretch>
                  <a:fillRect t="-5952" b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204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X(</a:t>
            </a:r>
            <a:r>
              <a:rPr lang="en-CA" sz="6000" cap="all" dirty="0" err="1">
                <a:solidFill>
                  <a:prstClr val="black"/>
                </a:solidFill>
                <a:latin typeface="Segoe UI Light (Headings)"/>
              </a:rPr>
              <a:t>x+y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) = x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X(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x+Y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)(x+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Z)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… (</a:t>
            </a:r>
            <a:r>
              <a:rPr kumimoji="0" lang="en-CA" sz="6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x+w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) =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DA8C01D-45F0-43CC-9920-81ECACB84339}"/>
                  </a:ext>
                </a:extLst>
              </p:cNvPr>
              <p:cNvSpPr/>
              <p:nvPr/>
            </p:nvSpPr>
            <p:spPr>
              <a:xfrm>
                <a:off x="0" y="4648631"/>
                <a:ext cx="12192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457200">
                  <a:defRPr/>
                </a:pPr>
                <a:r>
                  <a:rPr lang="en-CA" sz="2400" cap="all" dirty="0">
                    <a:solidFill>
                      <a:prstClr val="black"/>
                    </a:solidFill>
                    <a:latin typeface="Segoe UI Light (Headings)"/>
                  </a:rPr>
                  <a:t>{X(</a:t>
                </a:r>
                <a:r>
                  <a:rPr lang="en-CA" sz="2400" cap="all" dirty="0" err="1">
                    <a:solidFill>
                      <a:prstClr val="black"/>
                    </a:solidFill>
                    <a:latin typeface="Segoe UI Light (Headings)"/>
                  </a:rPr>
                  <a:t>x+y</a:t>
                </a:r>
                <a:r>
                  <a:rPr lang="en-CA" sz="2400" cap="all" dirty="0">
                    <a:solidFill>
                      <a:prstClr val="black"/>
                    </a:solidFill>
                    <a:latin typeface="Segoe UI Light (Headings)"/>
                  </a:rPr>
                  <a:t>)= X} 	</a:t>
                </a:r>
                <a14:m>
                  <m:oMath xmlns:m="http://schemas.openxmlformats.org/officeDocument/2006/math">
                    <m:r>
                      <a:rPr lang="en-CA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2400" cap="all" dirty="0">
                    <a:solidFill>
                      <a:prstClr val="black"/>
                    </a:solidFill>
                    <a:latin typeface="Segoe UI Light (Headings)"/>
                  </a:rPr>
                  <a:t>	{X+XY=X}</a:t>
                </a:r>
              </a:p>
              <a:p>
                <a:pPr lvl="0" defTabSz="457200">
                  <a:defRPr/>
                </a:pPr>
                <a:r>
                  <a:rPr lang="en-CA" sz="2400" cap="all" dirty="0">
                    <a:solidFill>
                      <a:prstClr val="black"/>
                    </a:solidFill>
                    <a:latin typeface="Segoe UI Light (Headings)"/>
                  </a:rPr>
                  <a:t>				</a:t>
                </a:r>
                <a14:m>
                  <m:oMath xmlns:m="http://schemas.openxmlformats.org/officeDocument/2006/math">
                    <m:r>
                      <a:rPr lang="en-CA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2400" cap="all" dirty="0">
                    <a:solidFill>
                      <a:prstClr val="black"/>
                    </a:solidFill>
                    <a:latin typeface="Segoe UI Light (Headings)"/>
                  </a:rPr>
                  <a:t>	</a:t>
                </a:r>
                <a:r>
                  <a:rPr lang="en-CA" sz="2400" dirty="0">
                    <a:solidFill>
                      <a:prstClr val="black"/>
                    </a:solidFill>
                    <a:latin typeface="Segoe UI Light (Headings)"/>
                  </a:rPr>
                  <a:t>We proved the dual version</a:t>
                </a:r>
              </a:p>
              <a:p>
                <a:pPr lvl="0" defTabSz="457200">
                  <a:defRPr/>
                </a:pPr>
                <a:r>
                  <a:rPr lang="en-CA" sz="2400" dirty="0">
                    <a:solidFill>
                      <a:prstClr val="black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				</a:t>
                </a:r>
                <a14:m>
                  <m:oMath xmlns:m="http://schemas.openxmlformats.org/officeDocument/2006/math">
                    <m:r>
                      <a:rPr lang="en-CA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⇄</m:t>
                    </m:r>
                  </m:oMath>
                </a14:m>
                <a:r>
                  <a:rPr lang="en-CA" sz="2400" cap="all" dirty="0">
                    <a:solidFill>
                      <a:prstClr val="black"/>
                    </a:solidFill>
                    <a:latin typeface="Segoe UI Light (Headings)"/>
                  </a:rPr>
                  <a:t>	</a:t>
                </a:r>
                <a:r>
                  <a:rPr lang="en-CA" sz="2400" dirty="0">
                    <a:solidFill>
                      <a:prstClr val="black"/>
                    </a:solidFill>
                    <a:latin typeface="Segoe UI Light (Headings)"/>
                  </a:rPr>
                  <a:t>Using the duality property, this is also true!</a:t>
                </a:r>
                <a:endParaRPr lang="en-CA" sz="2400" cap="all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 defTabSz="457200">
                  <a:defRPr/>
                </a:pPr>
                <a:endParaRPr lang="en-CA" sz="2400" cap="all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DA8C01D-45F0-43CC-9920-81ECACB84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8631"/>
                <a:ext cx="12192000" cy="1569660"/>
              </a:xfrm>
              <a:prstGeom prst="rect">
                <a:avLst/>
              </a:prstGeom>
              <a:blipFill>
                <a:blip r:embed="rId2"/>
                <a:stretch>
                  <a:fillRect l="-750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DC30609-B77D-4719-83F4-C022C9CD83C1}"/>
              </a:ext>
            </a:extLst>
          </p:cNvPr>
          <p:cNvSpPr/>
          <p:nvPr/>
        </p:nvSpPr>
        <p:spPr>
          <a:xfrm>
            <a:off x="9782629" y="4648631"/>
            <a:ext cx="2017485" cy="1940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 Light (Headings)"/>
              </a:rPr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127106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4AFBE2-5F04-FF41-8DA1-CDDCBDC90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1" y="506185"/>
            <a:ext cx="5626100" cy="32004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CA6609-DDC8-C149-9F38-7B132D056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73400"/>
            <a:ext cx="5613400" cy="3225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481F58-B8B6-504E-B5E9-E4689BF615A2}"/>
              </a:ext>
            </a:extLst>
          </p:cNvPr>
          <p:cNvSpPr/>
          <p:nvPr/>
        </p:nvSpPr>
        <p:spPr>
          <a:xfrm>
            <a:off x="598714" y="423250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Y = AB + A'C + BC </a:t>
            </a:r>
          </a:p>
          <a:p>
            <a:r>
              <a:rPr lang="en-CA" dirty="0"/>
              <a:t>Y = AB + A'C + BC.1 </a:t>
            </a:r>
          </a:p>
          <a:p>
            <a:r>
              <a:rPr lang="en-CA" dirty="0"/>
              <a:t>Y = AB + A'C + BC.(A + A’) </a:t>
            </a:r>
          </a:p>
          <a:p>
            <a:r>
              <a:rPr lang="en-CA" dirty="0"/>
              <a:t>Y = AB + A'C + ABC + A’BC </a:t>
            </a:r>
          </a:p>
          <a:p>
            <a:r>
              <a:rPr lang="en-CA" dirty="0"/>
              <a:t>Y = AB(1 + C) + A'C(1 + B) </a:t>
            </a:r>
          </a:p>
          <a:p>
            <a:r>
              <a:rPr lang="en-CA" dirty="0"/>
              <a:t>Y = AB + A’C</a:t>
            </a:r>
          </a:p>
          <a:p>
            <a:endParaRPr lang="en-CA" dirty="0"/>
          </a:p>
          <a:p>
            <a:r>
              <a:rPr lang="en-CA" dirty="0"/>
              <a:t>F = AB + BC' + AC </a:t>
            </a:r>
            <a:r>
              <a:rPr lang="en-CA" dirty="0">
                <a:sym typeface="Wingdings" pitchFamily="2" charset="2"/>
              </a:rPr>
              <a:t> F = </a:t>
            </a:r>
            <a:r>
              <a:rPr lang="en-CA" dirty="0"/>
              <a:t>BC' + 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16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177246"/>
            <a:ext cx="1219199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Minimization</a:t>
            </a:r>
          </a:p>
          <a:p>
            <a:pPr marL="1028700" marR="0" lvl="0" indent="-10287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arenR"/>
              <a:tabLst/>
              <a:defRPr/>
            </a:pP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Boolean Algebra (algebraically)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1017-8B6E-4595-BF62-46ABE664B7B1}"/>
              </a:ext>
            </a:extLst>
          </p:cNvPr>
          <p:cNvSpPr/>
          <p:nvPr/>
        </p:nvSpPr>
        <p:spPr>
          <a:xfrm>
            <a:off x="6345256" y="3870853"/>
            <a:ext cx="4349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defRPr/>
            </a:pPr>
            <a:r>
              <a:rPr lang="en-CA" sz="2800" dirty="0">
                <a:solidFill>
                  <a:prstClr val="black"/>
                </a:solidFill>
                <a:latin typeface="Segoe UI Light (Headings)"/>
              </a:rPr>
              <a:t>aka. Algebraic Manipulation</a:t>
            </a:r>
          </a:p>
        </p:txBody>
      </p:sp>
    </p:spTree>
    <p:extLst>
      <p:ext uri="{BB962C8B-B14F-4D97-AF65-F5344CB8AC3E}">
        <p14:creationId xmlns:p14="http://schemas.microsoft.com/office/powerpoint/2010/main" val="1026351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Example I</a:t>
            </a:r>
            <a:endParaRPr lang="en-CA" sz="6000" cap="all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3893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zy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+ z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YX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Z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zy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’X</a:t>
            </a:r>
            <a:endParaRPr lang="en-CA" sz="6000" cap="all" dirty="0">
              <a:solidFill>
                <a:prstClr val="black"/>
              </a:solidFill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278575-1FE9-4BE6-8CC9-61C3108DE05F}"/>
              </a:ext>
            </a:extLst>
          </p:cNvPr>
          <p:cNvSpPr/>
          <p:nvPr/>
        </p:nvSpPr>
        <p:spPr>
          <a:xfrm>
            <a:off x="0" y="4648631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4 × 3-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input</a:t>
            </a: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-and</a:t>
            </a:r>
          </a:p>
          <a:p>
            <a:pPr algn="ctr" defTabSz="457200">
              <a:defRPr/>
            </a:pP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1 × 4-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input</a:t>
            </a: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-OR</a:t>
            </a:r>
          </a:p>
        </p:txBody>
      </p:sp>
    </p:spTree>
    <p:extLst>
      <p:ext uri="{BB962C8B-B14F-4D97-AF65-F5344CB8AC3E}">
        <p14:creationId xmlns:p14="http://schemas.microsoft.com/office/powerpoint/2010/main" val="392238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+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YX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’X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912339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yx + 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17737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X = X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X + X + … + X = 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X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X)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baseline="-250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04453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yx + 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195780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’+X)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yx + 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59262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’+X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yx + 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23741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 1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yx + 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60156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 1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yx + 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86792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yx + 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301971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y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y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715851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y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+X’))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40616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y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C0C0C0"/>
                </a:highlight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highlight>
                  <a:srgbClr val="C0C0C0"/>
                </a:highlight>
                <a:latin typeface="Segoe UI Light (Headings)"/>
              </a:rPr>
              <a:t>+X’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312687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C0C0C0"/>
                </a:highlight>
                <a:latin typeface="Segoe UI Light (Headings)"/>
              </a:rPr>
              <a:t>1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92377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X = X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X + X + … + X = 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X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X)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X) (X+X’)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complement property</a:t>
            </a:r>
            <a:endParaRPr lang="en-CA" sz="2400" cap="all" baseline="-250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629455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+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52667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+y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194069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1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08528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31CFA-1C4F-4CFD-9F9A-3EC572F38C24}"/>
              </a:ext>
            </a:extLst>
          </p:cNvPr>
          <p:cNvSpPr/>
          <p:nvPr/>
        </p:nvSpPr>
        <p:spPr>
          <a:xfrm>
            <a:off x="0" y="464863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0 gates!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A2BBC-AA18-43B5-AC6A-3EEDB374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57" y="4648631"/>
            <a:ext cx="4484618" cy="2056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670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Example I</a:t>
            </a:r>
          </a:p>
          <a:p>
            <a:pPr lvl="0" algn="ctr" defTabSz="457200">
              <a:defRPr/>
            </a:pPr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Another Approach</a:t>
            </a:r>
            <a:endParaRPr lang="en-CA" sz="32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768221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zy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zyx+ zyx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zy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68036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zy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’+X)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zyx + zyx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603177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zy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’+X)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zy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zy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09671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zy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’+X)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zy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+X’)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180337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zy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’+X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zy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+X’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9604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X = X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X + X + … + X = 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X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X)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X) (X+X’)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 using complement property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(XX’)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distributive property of + over ×</a:t>
            </a:r>
            <a:endParaRPr lang="en-CA" sz="2400" cap="all" baseline="-250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55428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zy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1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zy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1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399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zy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00"/>
                </a:highlight>
                <a:latin typeface="Segoe UI Light (Headings)"/>
              </a:rPr>
              <a:t>zy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357014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pl-PL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’+Y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19219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1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3552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FEFD86-4FEB-4BDA-8B5D-B6202EAB8AEB}"/>
              </a:ext>
            </a:extLst>
          </p:cNvPr>
          <p:cNvSpPr/>
          <p:nvPr/>
        </p:nvSpPr>
        <p:spPr>
          <a:xfrm>
            <a:off x="0" y="464863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0 gates!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E2A9B-1A16-43EA-B35B-85088549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57" y="4648631"/>
            <a:ext cx="4484618" cy="2056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573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Example I</a:t>
            </a:r>
          </a:p>
          <a:p>
            <a:pPr lvl="0" algn="ctr" defTabSz="457200">
              <a:defRPr/>
            </a:pPr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Another Approach</a:t>
            </a:r>
            <a:endParaRPr lang="en-CA" sz="32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437660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+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YX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’X</a:t>
            </a:r>
            <a:endParaRPr lang="en-CA" sz="6000" cap="all" dirty="0">
              <a:solidFill>
                <a:prstClr val="black"/>
              </a:solidFill>
              <a:highlight>
                <a:srgbClr val="FFFF00"/>
              </a:highlight>
              <a:latin typeface="Segoe UI Light (Headings)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16D7BC-6D52-6D49-B424-DD2DADA08E6A}"/>
              </a:ext>
            </a:extLst>
          </p:cNvPr>
          <p:cNvSpPr/>
          <p:nvPr/>
        </p:nvSpPr>
        <p:spPr>
          <a:xfrm>
            <a:off x="9608457" y="4483203"/>
            <a:ext cx="2191657" cy="21062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Light (Headings)"/>
              </a:rPr>
              <a:t>Absorption?</a:t>
            </a:r>
          </a:p>
        </p:txBody>
      </p:sp>
    </p:spTree>
    <p:extLst>
      <p:ext uri="{BB962C8B-B14F-4D97-AF65-F5344CB8AC3E}">
        <p14:creationId xmlns:p14="http://schemas.microsoft.com/office/powerpoint/2010/main" val="1717090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Example II</a:t>
            </a:r>
          </a:p>
        </p:txBody>
      </p:sp>
    </p:spTree>
    <p:extLst>
      <p:ext uri="{BB962C8B-B14F-4D97-AF65-F5344CB8AC3E}">
        <p14:creationId xmlns:p14="http://schemas.microsoft.com/office/powerpoint/2010/main" val="1483465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zy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zyx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Z’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903A6-97E7-4B55-AC83-032E655D82E4}"/>
              </a:ext>
            </a:extLst>
          </p:cNvPr>
          <p:cNvSpPr/>
          <p:nvPr/>
        </p:nvSpPr>
        <p:spPr>
          <a:xfrm>
            <a:off x="0" y="4648631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3 × 3-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input</a:t>
            </a: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-and</a:t>
            </a:r>
          </a:p>
          <a:p>
            <a:pPr algn="ctr" defTabSz="457200">
              <a:defRPr/>
            </a:pP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1 × 3-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input</a:t>
            </a: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-OR</a:t>
            </a:r>
          </a:p>
        </p:txBody>
      </p:sp>
    </p:spTree>
    <p:extLst>
      <p:ext uri="{BB962C8B-B14F-4D97-AF65-F5344CB8AC3E}">
        <p14:creationId xmlns:p14="http://schemas.microsoft.com/office/powerpoint/2010/main" val="41178806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x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Z’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5452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X = X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X + X + … + X = 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X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X)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X) (X+X’)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 using complement property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(XX’)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distributive property of + over ×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+ 0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complement property</a:t>
            </a:r>
            <a:endParaRPr lang="en-CA" sz="2400" cap="all" baseline="-250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860196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zx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en-US" sz="6000" cap="all" dirty="0" err="1">
                <a:solidFill>
                  <a:prstClr val="black"/>
                </a:solidFill>
                <a:latin typeface="Segoe UI Light (Headings)"/>
              </a:rPr>
              <a:t>y’+Y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Z’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5080157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zx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(</a:t>
            </a:r>
            <a:r>
              <a:rPr lang="en-US" sz="6000" cap="all" dirty="0" err="1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y’+Y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)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 +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Z’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08460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</a:t>
            </a:r>
            <a:r>
              <a:rPr lang="pl-PL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zx</a:t>
            </a:r>
            <a:r>
              <a:rPr lang="en-US" sz="6000" cap="all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’</a:t>
            </a:r>
            <a:r>
              <a:rPr lang="en-US" sz="6000" cap="all" dirty="0">
                <a:solidFill>
                  <a:prstClr val="black"/>
                </a:solidFill>
                <a:highlight>
                  <a:srgbClr val="00FFFF"/>
                </a:highlight>
                <a:latin typeface="Segoe UI Light (Headings)"/>
              </a:rPr>
              <a:t>1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+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Z’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9791433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F = zx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+ 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Z’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y</a:t>
            </a:r>
            <a:r>
              <a:rPr lang="en-US" sz="6000" cap="all" dirty="0">
                <a:solidFill>
                  <a:prstClr val="black"/>
                </a:solidFill>
                <a:latin typeface="Segoe UI Light (Headings)"/>
              </a:rPr>
              <a:t>’</a:t>
            </a:r>
            <a:r>
              <a:rPr lang="pl-PL" sz="6000" cap="all" dirty="0">
                <a:solidFill>
                  <a:prstClr val="black"/>
                </a:solidFill>
                <a:latin typeface="Segoe UI Light (Headings)"/>
              </a:rPr>
              <a:t>x</a:t>
            </a:r>
            <a:endParaRPr lang="en-CA" sz="6000" cap="all" dirty="0">
              <a:solidFill>
                <a:prstClr val="black"/>
              </a:solidFill>
              <a:highlight>
                <a:srgbClr val="00FF00"/>
              </a:highlight>
              <a:latin typeface="Segoe UI Light (Headings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9F3C99-38B1-4B8C-B26F-4CD77EF2926F}"/>
              </a:ext>
            </a:extLst>
          </p:cNvPr>
          <p:cNvSpPr/>
          <p:nvPr/>
        </p:nvSpPr>
        <p:spPr>
          <a:xfrm>
            <a:off x="0" y="4648631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1 × 2-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input</a:t>
            </a: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-and</a:t>
            </a:r>
          </a:p>
          <a:p>
            <a:pPr algn="ctr" defTabSz="457200">
              <a:defRPr/>
            </a:pP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1 × 3-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input</a:t>
            </a: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-and</a:t>
            </a:r>
          </a:p>
          <a:p>
            <a:pPr algn="ctr" defTabSz="457200">
              <a:defRPr/>
            </a:pP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1 × 2-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input</a:t>
            </a:r>
            <a:r>
              <a:rPr lang="en-CA" sz="4800" cap="all" dirty="0">
                <a:solidFill>
                  <a:prstClr val="black"/>
                </a:solidFill>
                <a:latin typeface="Segoe UI Light (Headings)"/>
              </a:rPr>
              <a:t>-OR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0DDF7-42BD-4D5E-BB60-134F6582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228" y="4740966"/>
            <a:ext cx="3659486" cy="1740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383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Design 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AFAD6-7676-4DD5-9643-E4853DE4850A}"/>
              </a:ext>
            </a:extLst>
          </p:cNvPr>
          <p:cNvSpPr/>
          <p:nvPr/>
        </p:nvSpPr>
        <p:spPr>
          <a:xfrm>
            <a:off x="-21820" y="4700566"/>
            <a:ext cx="12213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dirty="0" err="1">
                <a:latin typeface="Segoe UI Light (Headings)"/>
              </a:rPr>
              <a:t>SoP</a:t>
            </a:r>
            <a:r>
              <a:rPr lang="en-CA" sz="2800" dirty="0">
                <a:latin typeface="Segoe UI Light (Headings)"/>
              </a:rPr>
              <a:t> (ANDs-OR) </a:t>
            </a:r>
            <a:r>
              <a:rPr lang="en-CA" sz="2800" dirty="0">
                <a:latin typeface="Segoe UI Light (Headings)"/>
                <a:sym typeface="Wingdings" pitchFamily="2" charset="2"/>
              </a:rPr>
              <a:t> </a:t>
            </a:r>
            <a:r>
              <a:rPr lang="en-CA" sz="2800" dirty="0">
                <a:latin typeface="Segoe UI Light (Headings)"/>
              </a:rPr>
              <a:t>NAND</a:t>
            </a:r>
          </a:p>
          <a:p>
            <a:pPr algn="ctr"/>
            <a:r>
              <a:rPr lang="en-CA" sz="2800" dirty="0" err="1">
                <a:latin typeface="Segoe UI Light (Headings)"/>
              </a:rPr>
              <a:t>PoS</a:t>
            </a:r>
            <a:r>
              <a:rPr lang="en-CA" sz="2800" dirty="0">
                <a:latin typeface="Segoe UI Light (Headings)"/>
              </a:rPr>
              <a:t> (ORs-AND) </a:t>
            </a:r>
            <a:r>
              <a:rPr lang="en-CA" sz="2800" dirty="0">
                <a:latin typeface="Segoe UI Light (Headings)"/>
                <a:sym typeface="Wingdings" pitchFamily="2" charset="2"/>
              </a:rPr>
              <a:t> NOR </a:t>
            </a:r>
            <a:r>
              <a:rPr lang="en-CA" sz="2800" dirty="0">
                <a:solidFill>
                  <a:schemeClr val="bg1"/>
                </a:solidFill>
                <a:latin typeface="Segoe UI Light (Headings)"/>
                <a:sym typeface="Wingdings" pitchFamily="2" charset="2"/>
              </a:rPr>
              <a:t>d</a:t>
            </a:r>
            <a:r>
              <a:rPr lang="en-CA" sz="2800" dirty="0">
                <a:latin typeface="Segoe UI Light (Headings)"/>
              </a:rPr>
              <a:t> </a:t>
            </a:r>
            <a:endParaRPr lang="en-CA" sz="2800" dirty="0"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617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/>
              <p:nvPr/>
            </p:nvSpPr>
            <p:spPr>
              <a:xfrm>
                <a:off x="1112975" y="1970980"/>
                <a:ext cx="9966050" cy="2604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sz="5400" dirty="0">
                    <a:solidFill>
                      <a:prstClr val="black"/>
                    </a:solidFill>
                    <a:latin typeface="Segoe UI Light (Headings)"/>
                  </a:rPr>
                  <a:t>G</a:t>
                </a:r>
                <a:r>
                  <a:rPr kumimoji="0" lang="en-CA" sz="5400" b="0" i="0" u="none" strike="noStrike" kern="1200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 (Headings)"/>
                    <a:ea typeface="+mn-ea"/>
                    <a:cs typeface="+mn-cs"/>
                  </a:rPr>
                  <a:t>iven</a:t>
                </a:r>
                <a:r>
                  <a:rPr kumimoji="0" lang="en-CA" sz="5400" b="0" i="0" u="none" strike="noStrike" kern="1200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 (Headings)"/>
                    <a:ea typeface="+mn-ea"/>
                    <a:cs typeface="+mn-cs"/>
                  </a:rPr>
                  <a:t> </a:t>
                </a:r>
                <a:r>
                  <a:rPr lang="en-US" sz="5400" dirty="0">
                    <a:solidFill>
                      <a:prstClr val="black"/>
                    </a:solidFill>
                    <a:latin typeface="Segoe UI Light (Headings)"/>
                  </a:rPr>
                  <a:t>two unsigned numbers x and y,</a:t>
                </a:r>
                <a:r>
                  <a:rPr kumimoji="0" lang="en-CA" sz="5400" b="0" i="0" u="none" strike="noStrike" kern="1200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 (Headings)"/>
                    <a:ea typeface="+mn-ea"/>
                    <a:cs typeface="+mn-cs"/>
                  </a:rPr>
                  <a:t> design a logic circuit to see</a:t>
                </a:r>
              </a:p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CA" sz="5400" b="0" i="1" u="none" strike="noStrike" kern="1200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CA" sz="5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</m:e>
                        <m:sup>
                          <m:r>
                            <a:rPr kumimoji="0" lang="en-US" sz="5400" b="0" i="1" u="none" strike="noStrike" kern="1200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?</m:t>
                          </m:r>
                        </m:sup>
                      </m:sSup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CA" sz="5400" b="0" i="0" u="none" strike="noStrike" kern="1200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 (Headings)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75" y="1970980"/>
                <a:ext cx="9966050" cy="2604046"/>
              </a:xfrm>
              <a:prstGeom prst="rect">
                <a:avLst/>
              </a:prstGeom>
              <a:blipFill>
                <a:blip r:embed="rId2"/>
                <a:stretch>
                  <a:fillRect l="-3308" t="-6341" r="-3181" b="-1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919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/>
              <p:nvPr/>
            </p:nvSpPr>
            <p:spPr>
              <a:xfrm>
                <a:off x="1498192" y="2321112"/>
                <a:ext cx="9708190" cy="1773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5400" b="0" i="0" u="none" strike="noStrike" kern="1200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 (Headings)"/>
                    <a:ea typeface="+mn-ea"/>
                    <a:cs typeface="+mn-cs"/>
                  </a:rPr>
                  <a:t>What is the range of x and y?</a:t>
                </a:r>
              </a:p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CA" sz="5400" b="0" i="1" u="none" strike="noStrike" kern="1200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CA" sz="5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</m:e>
                        <m:sup>
                          <m:r>
                            <a:rPr kumimoji="0" lang="en-US" sz="5400" b="0" i="1" u="none" strike="noStrike" kern="1200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?</m:t>
                          </m:r>
                        </m:sup>
                      </m:sSup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CA" sz="5400" b="0" i="0" u="none" strike="noStrike" kern="1200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 (Headings)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192" y="2321112"/>
                <a:ext cx="9708190" cy="1773049"/>
              </a:xfrm>
              <a:prstGeom prst="rect">
                <a:avLst/>
              </a:prstGeom>
              <a:blipFill>
                <a:blip r:embed="rId2"/>
                <a:stretch>
                  <a:fillRect l="-3399" t="-9220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66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/>
              <p:nvPr/>
            </p:nvSpPr>
            <p:spPr>
              <a:xfrm>
                <a:off x="1541735" y="2334437"/>
                <a:ext cx="970819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5400" b="0" i="0" u="none" strike="noStrike" kern="1200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 (Headings)"/>
                    <a:ea typeface="+mn-ea"/>
                    <a:cs typeface="+mn-cs"/>
                  </a:rPr>
                  <a:t>What is the range of x and y?</a:t>
                </a:r>
              </a:p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0" lang="en-US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 3]</m:t>
                      </m:r>
                      <m:r>
                        <a:rPr lang="en-US" sz="5400" i="1" baseline="-25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kumimoji="0" lang="en-CA" sz="5400" b="0" i="0" u="none" strike="noStrike" kern="1200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 (Headings)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735" y="2334437"/>
                <a:ext cx="9708190" cy="1754326"/>
              </a:xfrm>
              <a:prstGeom prst="rect">
                <a:avLst/>
              </a:prstGeom>
              <a:blipFill>
                <a:blip r:embed="rId2"/>
                <a:stretch>
                  <a:fillRect l="-3268" t="-9286" b="-1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323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/>
              <p:nvPr/>
            </p:nvSpPr>
            <p:spPr>
              <a:xfrm>
                <a:off x="1241905" y="2334437"/>
                <a:ext cx="9708190" cy="1735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5400" b="0" i="0" u="none" strike="noStrike" kern="1200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 (Headings)"/>
                    <a:ea typeface="+mn-ea"/>
                    <a:cs typeface="+mn-cs"/>
                  </a:rPr>
                  <a:t>What is the range of x and y?</a:t>
                </a:r>
              </a:p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5400" b="0" i="1" u="none" strike="noStrike" kern="1200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5400" b="0" i="1" u="none" strike="noStrike" kern="1200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0, 3</m:t>
                          </m:r>
                        </m:e>
                      </m:d>
                      <m:r>
                        <a:rPr kumimoji="0" lang="en-US" sz="5400" b="0" i="1" u="none" strike="noStrike" kern="1200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kumimoji="0" lang="en-US" sz="5400" b="0" i="0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5400" b="0" i="1" u="none" strike="noStrike" kern="1200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5400" b="0" i="0" u="none" strike="noStrike" kern="1200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00,11</m:t>
                          </m:r>
                        </m:e>
                      </m:d>
                      <m:r>
                        <a:rPr kumimoji="0" lang="en-US" sz="5400" b="0" i="0" u="none" strike="noStrike" kern="1200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0" lang="en-CA" sz="5400" b="0" i="0" u="none" strike="noStrike" kern="1200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05" y="2334437"/>
                <a:ext cx="9708190" cy="1735219"/>
              </a:xfrm>
              <a:prstGeom prst="rect">
                <a:avLst/>
              </a:prstGeom>
              <a:blipFill>
                <a:blip r:embed="rId2"/>
                <a:stretch>
                  <a:fillRect l="-3264" t="-9420" b="-9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089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/>
              <p:nvPr/>
            </p:nvSpPr>
            <p:spPr>
              <a:xfrm>
                <a:off x="1241905" y="2551837"/>
                <a:ext cx="970819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5400" b="0" i="0" u="none" strike="noStrike" kern="1200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 (Headings)"/>
                    <a:ea typeface="+mn-ea"/>
                    <a:cs typeface="+mn-cs"/>
                  </a:rPr>
                  <a:t>What is the range of output?</a:t>
                </a:r>
              </a:p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r>
                        <a:rPr kumimoji="0" lang="en-CA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0" lang="en-US" sz="5400" b="0" i="1" u="none" strike="noStrike" kern="1200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 1}</m:t>
                      </m:r>
                    </m:oMath>
                  </m:oMathPara>
                </a14:m>
                <a:endParaRPr kumimoji="0" lang="en-CA" sz="5400" b="0" i="0" u="none" strike="noStrike" kern="1200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 (Headings)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05" y="2551837"/>
                <a:ext cx="9708190" cy="1754326"/>
              </a:xfrm>
              <a:prstGeom prst="rect">
                <a:avLst/>
              </a:prstGeom>
              <a:blipFill>
                <a:blip r:embed="rId2"/>
                <a:stretch>
                  <a:fillRect l="-3264" t="-9420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90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X = X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X + X + … + X = 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1D-45F0-43CC-9920-81ECACB84339}"/>
              </a:ext>
            </a:extLst>
          </p:cNvPr>
          <p:cNvSpPr/>
          <p:nvPr/>
        </p:nvSpPr>
        <p:spPr>
          <a:xfrm>
            <a:off x="0" y="4648631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X + X 	=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X) 1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×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=1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(X + X) (X+X’)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 using complement property</a:t>
            </a:r>
            <a:endParaRPr lang="en-CA" sz="2400" cap="all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(XX’)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distributive property of + over × </a:t>
            </a: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+ 0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complement property</a:t>
            </a:r>
            <a:endParaRPr lang="en-CA" sz="2400" cap="all" baseline="-25000" dirty="0">
              <a:solidFill>
                <a:prstClr val="black"/>
              </a:solidFill>
              <a:latin typeface="Segoe UI Light (Headings)"/>
            </a:endParaRPr>
          </a:p>
          <a:p>
            <a:pPr lvl="0" defTabSz="457200">
              <a:defRPr/>
            </a:pPr>
            <a:r>
              <a:rPr lang="en-CA" sz="2400" cap="all" dirty="0">
                <a:solidFill>
                  <a:prstClr val="black"/>
                </a:solidFill>
                <a:latin typeface="Segoe UI Light (Headings)"/>
              </a:rPr>
              <a:t>		= X 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using identity property of e</a:t>
            </a:r>
            <a:r>
              <a:rPr lang="en-CA" sz="2400" baseline="-25000" dirty="0">
                <a:solidFill>
                  <a:prstClr val="black"/>
                </a:solidFill>
                <a:latin typeface="Segoe UI Light (Headings)"/>
              </a:rPr>
              <a:t>+</a:t>
            </a:r>
            <a:r>
              <a:rPr lang="en-CA" sz="2400" dirty="0">
                <a:solidFill>
                  <a:prstClr val="black"/>
                </a:solidFill>
                <a:latin typeface="Segoe UI Light (Headings)"/>
              </a:rPr>
              <a:t>=0</a:t>
            </a:r>
            <a:endParaRPr lang="en-CA" sz="2400" cap="all" baseline="-250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158385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D2EF5F2-EF73-40D5-8906-A15EEC6D49B3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12192000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215">
                  <a:extLst>
                    <a:ext uri="{9D8B030D-6E8A-4147-A177-3AD203B41FA5}">
                      <a16:colId xmlns:a16="http://schemas.microsoft.com/office/drawing/2014/main" val="232650011"/>
                    </a:ext>
                  </a:extLst>
                </a:gridCol>
                <a:gridCol w="1245215">
                  <a:extLst>
                    <a:ext uri="{9D8B030D-6E8A-4147-A177-3AD203B41FA5}">
                      <a16:colId xmlns:a16="http://schemas.microsoft.com/office/drawing/2014/main" val="3666604902"/>
                    </a:ext>
                  </a:extLst>
                </a:gridCol>
                <a:gridCol w="1245215">
                  <a:extLst>
                    <a:ext uri="{9D8B030D-6E8A-4147-A177-3AD203B41FA5}">
                      <a16:colId xmlns:a16="http://schemas.microsoft.com/office/drawing/2014/main" val="3904101150"/>
                    </a:ext>
                  </a:extLst>
                </a:gridCol>
                <a:gridCol w="1245215">
                  <a:extLst>
                    <a:ext uri="{9D8B030D-6E8A-4147-A177-3AD203B41FA5}">
                      <a16:colId xmlns:a16="http://schemas.microsoft.com/office/drawing/2014/main" val="1524816466"/>
                    </a:ext>
                  </a:extLst>
                </a:gridCol>
                <a:gridCol w="7211140">
                  <a:extLst>
                    <a:ext uri="{9D8B030D-6E8A-4147-A177-3AD203B41FA5}">
                      <a16:colId xmlns:a16="http://schemas.microsoft.com/office/drawing/2014/main" val="3035806854"/>
                    </a:ext>
                  </a:extLst>
                </a:gridCol>
              </a:tblGrid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Y2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X1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F(Y2,Y1,X2,X1)=?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73722427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43120134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85883203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52220083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3723086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9034444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17671915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19646566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8702877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2942001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89617345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6205717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573746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18305435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2361098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67670723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rgbClr val="0432FF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924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983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D2EF5F2-EF73-40D5-8906-A15EEC6D49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0"/>
              <a:ext cx="12192000" cy="6858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5215">
                      <a:extLst>
                        <a:ext uri="{9D8B030D-6E8A-4147-A177-3AD203B41FA5}">
                          <a16:colId xmlns:a16="http://schemas.microsoft.com/office/drawing/2014/main" val="232650011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3666604902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3904101150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1524816466"/>
                        </a:ext>
                      </a:extLst>
                    </a:gridCol>
                    <a:gridCol w="7211140">
                      <a:extLst>
                        <a:ext uri="{9D8B030D-6E8A-4147-A177-3AD203B41FA5}">
                          <a16:colId xmlns:a16="http://schemas.microsoft.com/office/drawing/2014/main" val="303580685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𝚺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m(0,1,2,3,5,6,7,10,11,15)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7372242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12013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88320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222008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372308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26903444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67191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64656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0287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529420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8961734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20571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57374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1830543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2361098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6767072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9246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D2EF5F2-EF73-40D5-8906-A15EEC6D49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8523647"/>
                  </p:ext>
                </p:extLst>
              </p:nvPr>
            </p:nvGraphicFramePr>
            <p:xfrm>
              <a:off x="1" y="0"/>
              <a:ext cx="12192000" cy="6858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5215">
                      <a:extLst>
                        <a:ext uri="{9D8B030D-6E8A-4147-A177-3AD203B41FA5}">
                          <a16:colId xmlns:a16="http://schemas.microsoft.com/office/drawing/2014/main" val="232650011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3666604902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3904101150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1524816466"/>
                        </a:ext>
                      </a:extLst>
                    </a:gridCol>
                    <a:gridCol w="7211140">
                      <a:extLst>
                        <a:ext uri="{9D8B030D-6E8A-4147-A177-3AD203B41FA5}">
                          <a16:colId xmlns:a16="http://schemas.microsoft.com/office/drawing/2014/main" val="303580685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9366" t="-9375" r="-352" b="-16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72242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12013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88320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222008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372308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26903444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67191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64656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70287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529420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8961734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20571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57374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1830543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2361098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6767072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92465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80690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D2EF5F2-EF73-40D5-8906-A15EEC6D49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0"/>
              <a:ext cx="12192000" cy="6858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5215">
                      <a:extLst>
                        <a:ext uri="{9D8B030D-6E8A-4147-A177-3AD203B41FA5}">
                          <a16:colId xmlns:a16="http://schemas.microsoft.com/office/drawing/2014/main" val="232650011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3666604902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3904101150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1524816466"/>
                        </a:ext>
                      </a:extLst>
                    </a:gridCol>
                    <a:gridCol w="7211140">
                      <a:extLst>
                        <a:ext uri="{9D8B030D-6E8A-4147-A177-3AD203B41FA5}">
                          <a16:colId xmlns:a16="http://schemas.microsoft.com/office/drawing/2014/main" val="303580685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𝚷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M(4,8,9,12,13,14)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7372242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4312013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8588320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5222008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372308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03444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1767191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1964656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870287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29420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961734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1620571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957374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30543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361098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67072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9246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D2EF5F2-EF73-40D5-8906-A15EEC6D49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4903598"/>
                  </p:ext>
                </p:extLst>
              </p:nvPr>
            </p:nvGraphicFramePr>
            <p:xfrm>
              <a:off x="1" y="0"/>
              <a:ext cx="12192000" cy="6858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5215">
                      <a:extLst>
                        <a:ext uri="{9D8B030D-6E8A-4147-A177-3AD203B41FA5}">
                          <a16:colId xmlns:a16="http://schemas.microsoft.com/office/drawing/2014/main" val="232650011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3666604902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3904101150"/>
                        </a:ext>
                      </a:extLst>
                    </a:gridCol>
                    <a:gridCol w="1245215">
                      <a:extLst>
                        <a:ext uri="{9D8B030D-6E8A-4147-A177-3AD203B41FA5}">
                          <a16:colId xmlns:a16="http://schemas.microsoft.com/office/drawing/2014/main" val="1524816466"/>
                        </a:ext>
                      </a:extLst>
                    </a:gridCol>
                    <a:gridCol w="7211140">
                      <a:extLst>
                        <a:ext uri="{9D8B030D-6E8A-4147-A177-3AD203B41FA5}">
                          <a16:colId xmlns:a16="http://schemas.microsoft.com/office/drawing/2014/main" val="303580685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9366" t="-9375" r="-352" b="-16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72242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4312013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8588320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5222008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372308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03444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1767191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1964656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870287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29420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961734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1620571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957374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30543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361098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67072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92465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6790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D2EF5F2-EF73-40D5-8906-A15EEC6D49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0"/>
              <a:ext cx="12191999" cy="6858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744">
                      <a:extLst>
                        <a:ext uri="{9D8B030D-6E8A-4147-A177-3AD203B41FA5}">
                          <a16:colId xmlns:a16="http://schemas.microsoft.com/office/drawing/2014/main" val="232650011"/>
                        </a:ext>
                      </a:extLst>
                    </a:gridCol>
                    <a:gridCol w="677917">
                      <a:extLst>
                        <a:ext uri="{9D8B030D-6E8A-4147-A177-3AD203B41FA5}">
                          <a16:colId xmlns:a16="http://schemas.microsoft.com/office/drawing/2014/main" val="3666604902"/>
                        </a:ext>
                      </a:extLst>
                    </a:gridCol>
                    <a:gridCol w="677917">
                      <a:extLst>
                        <a:ext uri="{9D8B030D-6E8A-4147-A177-3AD203B41FA5}">
                          <a16:colId xmlns:a16="http://schemas.microsoft.com/office/drawing/2014/main" val="3904101150"/>
                        </a:ext>
                      </a:extLst>
                    </a:gridCol>
                    <a:gridCol w="993228">
                      <a:extLst>
                        <a:ext uri="{9D8B030D-6E8A-4147-A177-3AD203B41FA5}">
                          <a16:colId xmlns:a16="http://schemas.microsoft.com/office/drawing/2014/main" val="1524816466"/>
                        </a:ext>
                      </a:extLst>
                    </a:gridCol>
                    <a:gridCol w="4587764">
                      <a:extLst>
                        <a:ext uri="{9D8B030D-6E8A-4147-A177-3AD203B41FA5}">
                          <a16:colId xmlns:a16="http://schemas.microsoft.com/office/drawing/2014/main" val="2838467327"/>
                        </a:ext>
                      </a:extLst>
                    </a:gridCol>
                    <a:gridCol w="4498429">
                      <a:extLst>
                        <a:ext uri="{9D8B030D-6E8A-4147-A177-3AD203B41FA5}">
                          <a16:colId xmlns:a16="http://schemas.microsoft.com/office/drawing/2014/main" val="303580685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𝚺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m(0,1,2,3,5,6,7,10,11,15)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𝚷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M(4,8,9,12,13,14)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7372242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4312013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8588320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5222008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372308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03444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1767191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1964656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870287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29420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961734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1620571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957374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30543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361098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67072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9246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D2EF5F2-EF73-40D5-8906-A15EEC6D49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23832"/>
                  </p:ext>
                </p:extLst>
              </p:nvPr>
            </p:nvGraphicFramePr>
            <p:xfrm>
              <a:off x="1" y="0"/>
              <a:ext cx="12191999" cy="6858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744">
                      <a:extLst>
                        <a:ext uri="{9D8B030D-6E8A-4147-A177-3AD203B41FA5}">
                          <a16:colId xmlns:a16="http://schemas.microsoft.com/office/drawing/2014/main" val="232650011"/>
                        </a:ext>
                      </a:extLst>
                    </a:gridCol>
                    <a:gridCol w="677917">
                      <a:extLst>
                        <a:ext uri="{9D8B030D-6E8A-4147-A177-3AD203B41FA5}">
                          <a16:colId xmlns:a16="http://schemas.microsoft.com/office/drawing/2014/main" val="3666604902"/>
                        </a:ext>
                      </a:extLst>
                    </a:gridCol>
                    <a:gridCol w="677917">
                      <a:extLst>
                        <a:ext uri="{9D8B030D-6E8A-4147-A177-3AD203B41FA5}">
                          <a16:colId xmlns:a16="http://schemas.microsoft.com/office/drawing/2014/main" val="3904101150"/>
                        </a:ext>
                      </a:extLst>
                    </a:gridCol>
                    <a:gridCol w="993228">
                      <a:extLst>
                        <a:ext uri="{9D8B030D-6E8A-4147-A177-3AD203B41FA5}">
                          <a16:colId xmlns:a16="http://schemas.microsoft.com/office/drawing/2014/main" val="1524816466"/>
                        </a:ext>
                      </a:extLst>
                    </a:gridCol>
                    <a:gridCol w="4587764">
                      <a:extLst>
                        <a:ext uri="{9D8B030D-6E8A-4147-A177-3AD203B41FA5}">
                          <a16:colId xmlns:a16="http://schemas.microsoft.com/office/drawing/2014/main" val="2838467327"/>
                        </a:ext>
                      </a:extLst>
                    </a:gridCol>
                    <a:gridCol w="4498429">
                      <a:extLst>
                        <a:ext uri="{9D8B030D-6E8A-4147-A177-3AD203B41FA5}">
                          <a16:colId xmlns:a16="http://schemas.microsoft.com/office/drawing/2014/main" val="303580685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68144" t="-9375" r="-98892" b="-16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71469" t="-9375" r="-847" b="-16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72242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4312013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8588320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5222008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1372308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03444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1767191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1964656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870287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29420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961734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1620571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2957374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8305435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2361098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2000" kern="1200" noProof="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670723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kern="1200" noProof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srgbClr val="0432FF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kern="1200" dirty="0">
                              <a:solidFill>
                                <a:prstClr val="black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92465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19307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Which design?</a:t>
            </a:r>
            <a:endParaRPr kumimoji="0" lang="en-CA" sz="66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8316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1938240"/>
            <a:ext cx="12191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Which design?</a:t>
            </a:r>
            <a:endParaRPr lang="en-CA" sz="6600" cap="all" dirty="0">
              <a:solidFill>
                <a:prstClr val="black"/>
              </a:solidFill>
              <a:latin typeface="Segoe UI Light (Headings)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0" i="0" u="none" strike="noStrike" kern="1200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SoP</a:t>
            </a:r>
            <a:r>
              <a:rPr kumimoji="0" lang="en-CA" sz="4800" b="0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and </a:t>
            </a:r>
            <a:r>
              <a:rPr kumimoji="0" lang="en-CA" sz="4800" b="0" i="0" u="none" strike="noStrike" kern="1200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PoS</a:t>
            </a:r>
            <a:r>
              <a:rPr kumimoji="0" lang="en-CA" sz="4800" b="0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are both effective</a:t>
            </a:r>
          </a:p>
          <a:p>
            <a:pPr lvl="0" algn="ctr" defTabSz="457200">
              <a:defRPr/>
            </a:pPr>
            <a:r>
              <a:rPr lang="en-CA" sz="4800" dirty="0" err="1">
                <a:solidFill>
                  <a:prstClr val="black"/>
                </a:solidFill>
                <a:latin typeface="Segoe UI Light (Headings)"/>
              </a:rPr>
              <a:t>SoP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 and </a:t>
            </a:r>
            <a:r>
              <a:rPr lang="en-CA" sz="4800" dirty="0" err="1">
                <a:solidFill>
                  <a:prstClr val="black"/>
                </a:solidFill>
                <a:latin typeface="Segoe UI Light (Headings)"/>
              </a:rPr>
              <a:t>PoS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 have same </a:t>
            </a:r>
            <a:r>
              <a:rPr kumimoji="0" lang="en-CA" sz="4800" b="0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efficiency (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2-levels)</a:t>
            </a:r>
            <a:endParaRPr kumimoji="0" lang="en-CA" sz="4800" b="0" i="0" u="none" strike="noStrike" kern="1200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4932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27306"/>
            <a:ext cx="1219199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Which design?</a:t>
            </a:r>
            <a:endParaRPr lang="en-CA" sz="6600" cap="all" dirty="0">
              <a:solidFill>
                <a:prstClr val="black"/>
              </a:solidFill>
              <a:latin typeface="Segoe UI Light (Headings)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Cost: How many gates in </a:t>
            </a:r>
            <a:r>
              <a:rPr lang="en-CA" sz="4800" dirty="0" err="1">
                <a:solidFill>
                  <a:prstClr val="black"/>
                </a:solidFill>
                <a:latin typeface="Segoe UI Light (Headings)"/>
              </a:rPr>
              <a:t>SoP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 vs. </a:t>
            </a:r>
            <a:r>
              <a:rPr lang="en-CA" sz="4800" dirty="0" err="1">
                <a:solidFill>
                  <a:prstClr val="black"/>
                </a:solidFill>
                <a:latin typeface="Segoe UI Light (Headings)"/>
              </a:rPr>
              <a:t>PoS</a:t>
            </a:r>
            <a:r>
              <a:rPr lang="en-CA" sz="4800" dirty="0">
                <a:solidFill>
                  <a:prstClr val="black"/>
                </a:solidFill>
                <a:latin typeface="Segoe UI Light (Headings)"/>
              </a:rPr>
              <a:t>?</a:t>
            </a:r>
            <a:endParaRPr kumimoji="0" lang="en-CA" sz="4800" b="0" i="0" u="none" strike="noStrike" kern="1200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7861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3437885"/>
                  </p:ext>
                </p:extLst>
              </p:nvPr>
            </p:nvGraphicFramePr>
            <p:xfrm>
              <a:off x="0" y="1661160"/>
              <a:ext cx="12192000" cy="438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4626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124107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45326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  <a:endParaRPr lang="en-US" sz="3600" i="1" kern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𝚺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m(0,1,2,3,5,6,7,10,11,15)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𝚷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M(4,8,9,12,13,14)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81728884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03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3437885"/>
                  </p:ext>
                </p:extLst>
              </p:nvPr>
            </p:nvGraphicFramePr>
            <p:xfrm>
              <a:off x="0" y="1661160"/>
              <a:ext cx="12192000" cy="438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4626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124107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45326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1683" t="-8511" r="-106931" b="-288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24009" t="-8511" r="-699" b="-288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817288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08035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92596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661160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8179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754414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23940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  <a:endParaRPr lang="en-US" sz="3600" i="1" kern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𝚺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m(0,1,2,3,5,6,7,10,11,15)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𝚷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M(4,8,9,12,13,14)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Each </a:t>
                          </a:r>
                          <a:r>
                            <a:rPr lang="en-US" sz="2800" kern="1200" dirty="0" err="1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minterm</a:t>
                          </a: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one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Each MAXTERM one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One final 10-input-OR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One final 6-input-AND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0295724"/>
                  </p:ext>
                </p:extLst>
              </p:nvPr>
            </p:nvGraphicFramePr>
            <p:xfrm>
              <a:off x="0" y="1661160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8179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754414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23940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1081" t="-7692" r="-91525" b="-18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33062" t="-7692" r="-582" b="-1810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Each </a:t>
                          </a:r>
                          <a:r>
                            <a:rPr lang="en-US" sz="2800" kern="1200" dirty="0" err="1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minterm</a:t>
                          </a: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one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Each MAXTERM one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One final 10-input-OR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One final 6-input-AND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49062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661160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8179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754414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23940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  <a:endParaRPr lang="en-US" sz="3600" i="1" kern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𝚺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m(0,1,2,3,5,6,7,10,11,15)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𝚷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M(4,8,9,12,13,14)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 ✕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 ✕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10-input-OR = 3 ✕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6-input-AND = 2 ✕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6000714"/>
                  </p:ext>
                </p:extLst>
              </p:nvPr>
            </p:nvGraphicFramePr>
            <p:xfrm>
              <a:off x="0" y="1661160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8179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754414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23940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1081" t="-7692" r="-91525" b="-18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33062" t="-7692" r="-582" b="-1810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 ✕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 ✕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10-input-OR = 3 ✕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6-input-AND = 2 ✕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865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459504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X + 1 = 1</a:t>
            </a:r>
          </a:p>
          <a:p>
            <a:pPr lvl="0" algn="ctr" defTabSz="457200">
              <a:defRPr/>
            </a:pP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X+ Y + </a:t>
            </a:r>
            <a:r>
              <a:rPr lang="en-CA" sz="6000" cap="all" dirty="0">
                <a:solidFill>
                  <a:prstClr val="black"/>
                </a:solidFill>
                <a:latin typeface="Segoe UI Light (Headings)"/>
              </a:rPr>
              <a:t>Z</a:t>
            </a:r>
            <a:r>
              <a:rPr kumimoji="0" lang="en-CA" sz="6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+ … + 1 = 1</a:t>
            </a:r>
          </a:p>
        </p:txBody>
      </p:sp>
    </p:spTree>
    <p:extLst>
      <p:ext uri="{BB962C8B-B14F-4D97-AF65-F5344CB8AC3E}">
        <p14:creationId xmlns:p14="http://schemas.microsoft.com/office/powerpoint/2010/main" val="40143000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661160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8179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754414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23940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  <a:endParaRPr lang="en-US" sz="3600" i="1" kern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𝚺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m(0,1,2,3,5,6,7,10,11,15)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𝚷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M(4,8,9,12,13,14)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 ✕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 ✕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10-input-OR = 3 ✕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6-input-AND = 2 ✕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171351"/>
                  </p:ext>
                </p:extLst>
              </p:nvPr>
            </p:nvGraphicFramePr>
            <p:xfrm>
              <a:off x="0" y="1661160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8179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754414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23940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1081" t="-7692" r="-91525" b="-18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33062" t="-7692" r="-582" b="-1810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 ✕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 ✕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10-input-OR = 3 ✕ 4-input-OR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6-input-AND = 2 ✕ 4-input-AND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Doesn’t Matter Much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82176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3F7AE-1F7A-C94C-9D99-D1D394F3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153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661160"/>
              <a:ext cx="12192000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910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265683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23940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403412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  <a:endParaRPr lang="en-US" sz="3600" i="1" kern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𝚺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m(0,1,2,3,5,6,7,10,11,15)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F(Y2,Y1,X2,X1)=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𝚷</m:t>
                              </m:r>
                              <m:r>
                                <a:rPr lang="en-US" sz="3600" b="1" i="1" kern="12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M(4,8,9,12,13,14)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 ✕ 4-input-NAND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 ✕ 10-input-NAND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 ✕ 4-input-NOR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 ✕ 6-input-NOR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403412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1369817-6402-0F4B-BF2C-156B382906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685969"/>
                  </p:ext>
                </p:extLst>
              </p:nvPr>
            </p:nvGraphicFramePr>
            <p:xfrm>
              <a:off x="0" y="1661160"/>
              <a:ext cx="12192000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910">
                      <a:extLst>
                        <a:ext uri="{9D8B030D-6E8A-4147-A177-3AD203B41FA5}">
                          <a16:colId xmlns:a16="http://schemas.microsoft.com/office/drawing/2014/main" val="2147668578"/>
                        </a:ext>
                      </a:extLst>
                    </a:gridCol>
                    <a:gridCol w="5265683">
                      <a:extLst>
                        <a:ext uri="{9D8B030D-6E8A-4147-A177-3AD203B41FA5}">
                          <a16:colId xmlns:a16="http://schemas.microsoft.com/office/drawing/2014/main" val="1321738199"/>
                        </a:ext>
                      </a:extLst>
                    </a:gridCol>
                    <a:gridCol w="5239407">
                      <a:extLst>
                        <a:ext uri="{9D8B030D-6E8A-4147-A177-3AD203B41FA5}">
                          <a16:colId xmlns:a16="http://schemas.microsoft.com/office/drawing/2014/main" val="1376563864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2367" t="-8511" r="-100483" b="-286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32688" t="-8511" r="-726" b="-286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834280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 ✕ 4-input-NAND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 ✕ 10-input-NAND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9749567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NOR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 ✕ 4-input-NOR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 ✕ 6-input-NOR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2748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129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21637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B1738-1028-2641-8437-20D6524A6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89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OMG!!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2492990"/>
              </a:xfrm>
              <a:prstGeom prst="rect">
                <a:avLst/>
              </a:prstGeom>
              <a:blipFill>
                <a:blip r:embed="rId2"/>
                <a:stretch>
                  <a:fillRect l="-1561" t="-4061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0096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schemeClr val="tx1"/>
                  </a:solidFill>
                  <a:latin typeface="Segoe UI Light (Headings)"/>
                </a:endParaRP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2492990"/>
              </a:xfrm>
              <a:prstGeom prst="rect">
                <a:avLst/>
              </a:prstGeom>
              <a:blipFill>
                <a:blip r:embed="rId2"/>
                <a:stretch>
                  <a:fillRect l="-1561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688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923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schemeClr val="tx1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2923877"/>
              </a:xfrm>
              <a:prstGeom prst="rect">
                <a:avLst/>
              </a:prstGeom>
              <a:blipFill>
                <a:blip r:embed="rId2"/>
                <a:stretch>
                  <a:fillRect l="-1561" t="-3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796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354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schemeClr val="tx1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+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3354765"/>
              </a:xfrm>
              <a:prstGeom prst="rect">
                <a:avLst/>
              </a:prstGeom>
              <a:blipFill>
                <a:blip r:embed="rId2"/>
                <a:stretch>
                  <a:fillRect l="-1561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5323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schemeClr val="tx1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+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3785652"/>
              </a:xfrm>
              <a:prstGeom prst="rect">
                <a:avLst/>
              </a:prstGeom>
              <a:blipFill>
                <a:blip r:embed="rId2"/>
                <a:stretch>
                  <a:fillRect l="-1561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260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6474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F(Y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,Y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2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,X</a:t>
                </a:r>
                <a:r>
                  <a:rPr lang="en-US" sz="3600" b="1" baseline="-25000" dirty="0">
                    <a:solidFill>
                      <a:schemeClr val="tx1"/>
                    </a:solidFill>
                    <a:latin typeface="Segoe UI Light (Headings)"/>
                  </a:rPr>
                  <a:t>1</a:t>
                </a:r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Segoe UI Light (Headings)"/>
                  </a:rPr>
                  <a:t>M(4,8,9,12,13,14)</a:t>
                </a:r>
              </a:p>
              <a:p>
                <a:pPr lvl="0"/>
                <a:r>
                  <a:rPr lang="en-US" sz="3600" b="1" dirty="0">
                    <a:latin typeface="Segoe UI Light (Headings)"/>
                  </a:rPr>
                  <a:t>= (M4)(M8)(M9)(M12)(M13)(M14)</a:t>
                </a:r>
              </a:p>
              <a:p>
                <a:pPr lvl="0"/>
                <a:r>
                  <a:rPr lang="en-US" sz="2800" b="1" dirty="0"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)(Y’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+Y’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+X’</a:t>
                </a:r>
                <a:r>
                  <a:rPr lang="en-US" sz="2800" b="1" baseline="-25000" dirty="0">
                    <a:latin typeface="Segoe UI Light (Headings)"/>
                  </a:rPr>
                  <a:t>2</a:t>
                </a:r>
                <a:r>
                  <a:rPr lang="en-US" sz="2800" b="1" dirty="0">
                    <a:latin typeface="Segoe UI Light (Headings)"/>
                  </a:rPr>
                  <a:t>+X</a:t>
                </a:r>
                <a:r>
                  <a:rPr lang="en-US" sz="2800" b="1" baseline="-25000" dirty="0">
                    <a:latin typeface="Segoe UI Light (Headings)"/>
                  </a:rPr>
                  <a:t>1</a:t>
                </a:r>
                <a:r>
                  <a:rPr lang="en-US" sz="2800" b="1" dirty="0">
                    <a:latin typeface="Segoe UI Light (Headings)"/>
                  </a:rPr>
                  <a:t>)</a:t>
                </a:r>
                <a:endParaRPr lang="en-US" sz="4000" b="1" dirty="0"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Dual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  <a:sym typeface="Wingdings" pitchFamily="2" charset="2"/>
                  </a:rPr>
                  <a:t> 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schemeClr val="tx1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Y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+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00FFFF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= (Y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highlight>
                      <a:srgbClr val="FFFF00"/>
                    </a:highlight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)+(Y’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Y’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X’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2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X</a:t>
                </a:r>
                <a:r>
                  <a:rPr lang="en-US" sz="2800" b="1" baseline="-25000" dirty="0">
                    <a:solidFill>
                      <a:prstClr val="black"/>
                    </a:solidFill>
                    <a:latin typeface="Segoe UI Light (Headings)"/>
                  </a:rPr>
                  <a:t>1</a:t>
                </a:r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)</a:t>
                </a:r>
                <a:endParaRPr lang="en-US" sz="36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endParaRPr lang="en-US" sz="2800" b="1" dirty="0">
                  <a:solidFill>
                    <a:prstClr val="black"/>
                  </a:solidFill>
                  <a:latin typeface="Segoe UI Light (Headings)"/>
                </a:endParaRPr>
              </a:p>
              <a:p>
                <a:pPr lvl="0"/>
                <a:r>
                  <a:rPr lang="en-US" sz="2800" b="1" dirty="0">
                    <a:solidFill>
                      <a:prstClr val="black"/>
                    </a:solidFill>
                    <a:latin typeface="Segoe UI Light (Headings)"/>
                  </a:rPr>
                  <a:t>Are we done?!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631C98-5D15-4E44-A7F2-689D3440C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647426"/>
              </a:xfrm>
              <a:prstGeom prst="rect">
                <a:avLst/>
              </a:prstGeom>
              <a:blipFill>
                <a:blip r:embed="rId2"/>
                <a:stretch>
                  <a:fillRect l="-1561" t="-2186" b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842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4410</Words>
  <Application>Microsoft Macintosh PowerPoint</Application>
  <PresentationFormat>Widescreen</PresentationFormat>
  <Paragraphs>797</Paragraphs>
  <Slides>109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Arial</vt:lpstr>
      <vt:lpstr>Calibri</vt:lpstr>
      <vt:lpstr>Calibri Light</vt:lpstr>
      <vt:lpstr>Cambria Math</vt:lpstr>
      <vt:lpstr>Courier New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School of Computer Science; Faculty of Science; University of Windsor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Gate Level Minimization I (Algebraically) COMP2650 Computer Architecture I Digital Design Winter 2021 </dc:title>
  <dc:subject>Computer Science</dc:subject>
  <dc:creator>Hossein Fani;hfani@uwindsor.ca</dc:creator>
  <cp:keywords>Gate Level Minimization I (Algebraically); COMP2650; Computer Architecture I; Digital Design; Winter 2021 </cp:keywords>
  <dc:description>Hossein Fani;hfani@uwindsor.ca</dc:description>
  <cp:lastModifiedBy>Hossein Fani</cp:lastModifiedBy>
  <cp:revision>334</cp:revision>
  <dcterms:created xsi:type="dcterms:W3CDTF">2020-10-26T01:42:50Z</dcterms:created>
  <dcterms:modified xsi:type="dcterms:W3CDTF">2021-02-11T17:26:09Z</dcterms:modified>
  <cp:category/>
</cp:coreProperties>
</file>